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notesMasterIdLst>
    <p:notesMasterId r:id="rId4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6-1.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7-1.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6" Type="http://schemas.openxmlformats.org/officeDocument/2006/relationships/slideLayout" Target="../slideLayouts/slideLayout1.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hyperlink" Target="https://timesofindia.indiatimes.com/city/nagpur/car-falls-off-rob-several-trains-delayed/articleshow/101443651.cms?from=mdr" TargetMode="External"/><Relationship Id="rId2" Type="http://schemas.openxmlformats.org/officeDocument/2006/relationships/hyperlink" Target="https://timesofindia.indiatimes.com/india/landslide-heavy-rain-led-to-duronto-derailment-railways/articleshow/60279257.cms?from=mdr" TargetMode="External"/><Relationship Id="rId3" Type="http://schemas.openxmlformats.org/officeDocument/2006/relationships/hyperlink" Target="https://www.tribuneindia.com/2004/20040617/main1.htm" TargetMode="External"/><Relationship Id="rId4" Type="http://schemas.openxmlformats.org/officeDocument/2006/relationships/hyperlink" Target="https://indianexpress.com/article/india/india-others/bengaluru-ernakulam-express-derails-near-hosur-in-karnataka-reports/" TargetMode="External"/><Relationship Id="rId6" Type="http://schemas.openxmlformats.org/officeDocument/2006/relationships/hyperlink" Target="https://gamma.app" TargetMode="External"/><Relationship Id="rId5" Type="http://schemas.openxmlformats.org/officeDocument/2006/relationships/image" Target="../media/image-2-1.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3-1.png"/><Relationship Id="rId3" Type="http://schemas.openxmlformats.org/officeDocument/2006/relationships/slideLayout" Target="../slideLayouts/slideLayout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4-1.png"/><Relationship Id="rId2" Type="http://schemas.openxmlformats.org/officeDocument/2006/relationships/image" Target="../media/image-24-2.pn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8-1.png"/><Relationship Id="rId3" Type="http://schemas.openxmlformats.org/officeDocument/2006/relationships/slideLayout" Target="../slideLayouts/slideLayout1.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6" Type="http://schemas.openxmlformats.org/officeDocument/2006/relationships/slideLayout" Target="../slideLayouts/slideLayout1.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0-1.png"/><Relationship Id="rId3" Type="http://schemas.openxmlformats.org/officeDocument/2006/relationships/slideLayout" Target="../slideLayouts/slideLayout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1.png"/><Relationship Id="rId3" Type="http://schemas.openxmlformats.org/officeDocument/2006/relationships/slideLayout" Target="../slideLayouts/slideLayout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2-1.png"/><Relationship Id="rId3" Type="http://schemas.openxmlformats.org/officeDocument/2006/relationships/slideLayout" Target="../slideLayouts/slideLayout1.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3-1.png"/><Relationship Id="rId3" Type="http://schemas.openxmlformats.org/officeDocument/2006/relationships/slideLayout" Target="../slideLayouts/slideLayout1.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4-1.png"/><Relationship Id="rId3" Type="http://schemas.openxmlformats.org/officeDocument/2006/relationships/slideLayout" Target="../slideLayouts/slideLayout1.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5-1.png"/><Relationship Id="rId2" Type="http://schemas.openxmlformats.org/officeDocument/2006/relationships/image" Target="../media/image-35-2.png"/><Relationship Id="rId4" Type="http://schemas.openxmlformats.org/officeDocument/2006/relationships/slideLayout" Target="../slideLayouts/slideLayout1.xml"/><Relationship Id="rId5"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6" Type="http://schemas.openxmlformats.org/officeDocument/2006/relationships/slideLayout" Target="../slideLayouts/slideLayout1.xml"/><Relationship Id="rId7"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6" Type="http://schemas.openxmlformats.org/officeDocument/2006/relationships/slideLayout" Target="../slideLayouts/slideLayout1.xml"/><Relationship Id="rId7"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8-1.png"/><Relationship Id="rId2" Type="http://schemas.openxmlformats.org/officeDocument/2006/relationships/image" Target="../media/image-38-2.png"/><Relationship Id="rId4" Type="http://schemas.openxmlformats.org/officeDocument/2006/relationships/slideLayout" Target="../slideLayouts/slideLayout1.xml"/><Relationship Id="rId5"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719018" y="404455"/>
            <a:ext cx="13192363" cy="2527578"/>
          </a:xfrm>
          <a:prstGeom prst="rect">
            <a:avLst/>
          </a:prstGeom>
        </p:spPr>
      </p:pic>
      <p:sp>
        <p:nvSpPr>
          <p:cNvPr id="5" name="Text 2"/>
          <p:cNvSpPr/>
          <p:nvPr/>
        </p:nvSpPr>
        <p:spPr>
          <a:xfrm>
            <a:off x="1477208" y="4110038"/>
            <a:ext cx="11675983" cy="1263729"/>
          </a:xfrm>
          <a:prstGeom prst="rect">
            <a:avLst/>
          </a:prstGeom>
          <a:noFill/>
          <a:ln/>
        </p:spPr>
        <p:txBody>
          <a:bodyPr wrap="square" rtlCol="0" anchor="t"/>
          <a:lstStyle/>
          <a:p>
            <a:pPr indent="0" marL="0">
              <a:lnSpc>
                <a:spcPts val="4976"/>
              </a:lnSpc>
              <a:buNone/>
            </a:pPr>
            <a:r>
              <a:rPr lang="en-US" sz="3980" b="1" dirty="0">
                <a:solidFill>
                  <a:srgbClr val="5955EB"/>
                </a:solidFill>
                <a:latin typeface="Libre Baskerville" pitchFamily="34" charset="0"/>
                <a:ea typeface="Libre Baskerville" pitchFamily="34" charset="-122"/>
                <a:cs typeface="Libre Baskerville" pitchFamily="34" charset="-120"/>
              </a:rPr>
              <a:t>Introduction to Comprehensive Railway Intelligent Safety System (CRISS)</a:t>
            </a:r>
            <a:endParaRPr lang="en-US" sz="3980" dirty="0"/>
          </a:p>
        </p:txBody>
      </p:sp>
      <p:sp>
        <p:nvSpPr>
          <p:cNvPr id="6" name="Text 3"/>
          <p:cNvSpPr/>
          <p:nvPr/>
        </p:nvSpPr>
        <p:spPr>
          <a:xfrm>
            <a:off x="1477208" y="5677019"/>
            <a:ext cx="11675983" cy="970121"/>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CRISS is a cutting-edge system that integrates advanced sensors, real-time monitoring, and predictive analytics to enhance safety and efficiency across railway networks. This comprehensive solution aims to revolutionize the way railways operate, ensuring the well-being of passengers and the integrity of critical infrastructure.</a:t>
            </a:r>
            <a:endParaRPr lang="en-US" sz="1592"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014651"/>
            <a:ext cx="7604641"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Analysis of Minimum Impact</a:t>
            </a:r>
            <a:endParaRPr lang="en-US" sz="3980" dirty="0"/>
          </a:p>
        </p:txBody>
      </p:sp>
      <p:sp>
        <p:nvSpPr>
          <p:cNvPr id="5" name="Text 3"/>
          <p:cNvSpPr/>
          <p:nvPr/>
        </p:nvSpPr>
        <p:spPr>
          <a:xfrm>
            <a:off x="2124194" y="2050852"/>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 </a:t>
            </a:r>
            <a:pPr algn="l" lvl="1" indent="0" marL="0">
              <a:lnSpc>
                <a:spcPts val="2548"/>
              </a:lnSpc>
              <a:buNone/>
            </a:pPr>
            <a:r>
              <a:rPr lang="en-US" sz="1592" i="1" dirty="0">
                <a:solidFill>
                  <a:srgbClr val="49495A"/>
                </a:solidFill>
                <a:latin typeface="Open Sans" pitchFamily="34" charset="0"/>
                <a:ea typeface="Open Sans" pitchFamily="34" charset="-122"/>
                <a:cs typeface="Open Sans" pitchFamily="34" charset="-120"/>
              </a:rPr>
              <a:t>\Delta p = 93 \times 5.56 </a:t>
            </a:r>
            <a:endParaRPr lang="en-US" sz="1592" dirty="0"/>
          </a:p>
        </p:txBody>
      </p:sp>
      <p:sp>
        <p:nvSpPr>
          <p:cNvPr id="6" name="Text 4"/>
          <p:cNvSpPr/>
          <p:nvPr/>
        </p:nvSpPr>
        <p:spPr>
          <a:xfrm>
            <a:off x="2124194" y="2455069"/>
            <a:ext cx="11028998" cy="323374"/>
          </a:xfrm>
          <a:prstGeom prst="rect">
            <a:avLst/>
          </a:prstGeom>
          <a:noFill/>
          <a:ln/>
        </p:spPr>
        <p:txBody>
          <a:bodyPr wrap="none" rtlCol="0" anchor="t"/>
          <a:lstStyle/>
          <a:p>
            <a:pPr algn="l" lvl="1" marL="685800" indent="-342900">
              <a:lnSpc>
                <a:spcPts val="2548"/>
              </a:lnSpc>
              <a:buSzPct val="100000"/>
              <a:buChar char="•"/>
            </a:pPr>
            <a:r>
              <a:rPr lang="en-US" sz="1592" i="1" dirty="0">
                <a:solidFill>
                  <a:srgbClr val="49495A"/>
                </a:solidFill>
                <a:latin typeface="Open Sans" pitchFamily="34" charset="0"/>
                <a:ea typeface="Open Sans" pitchFamily="34" charset="-122"/>
                <a:cs typeface="Open Sans" pitchFamily="34" charset="-120"/>
              </a:rPr>
              <a:t>\Delta p \approx 515.28 , \text{kg m/s} </a:t>
            </a:r>
            <a:endParaRPr lang="en-US" sz="1592" dirty="0"/>
          </a:p>
        </p:txBody>
      </p:sp>
      <p:sp>
        <p:nvSpPr>
          <p:cNvPr id="7" name="Text 5"/>
          <p:cNvSpPr/>
          <p:nvPr/>
        </p:nvSpPr>
        <p:spPr>
          <a:xfrm>
            <a:off x="1477208" y="3005852"/>
            <a:ext cx="11675983" cy="323374"/>
          </a:xfrm>
          <a:prstGeom prst="rect">
            <a:avLst/>
          </a:prstGeom>
          <a:noFill/>
          <a:ln/>
        </p:spPr>
        <p:txBody>
          <a:bodyPr wrap="non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Average impact force </a:t>
            </a:r>
            <a:pPr indent="0" marL="0">
              <a:lnSpc>
                <a:spcPts val="2548"/>
              </a:lnSpc>
              <a:buNone/>
            </a:pPr>
            <a:r>
              <a:rPr lang="en-US" sz="1592" i="1" dirty="0">
                <a:solidFill>
                  <a:srgbClr val="49495A"/>
                </a:solidFill>
                <a:latin typeface="Open Sans" pitchFamily="34" charset="0"/>
                <a:ea typeface="Open Sans" pitchFamily="34" charset="-122"/>
                <a:cs typeface="Open Sans" pitchFamily="34" charset="-120"/>
              </a:rPr>
              <a:t>(F_{avg}): F_{avg} = \frac{\Delta p}{d} </a:t>
            </a:r>
            <a:endParaRPr lang="en-US" sz="1592" dirty="0"/>
          </a:p>
        </p:txBody>
      </p:sp>
      <p:sp>
        <p:nvSpPr>
          <p:cNvPr id="8" name="Text 6"/>
          <p:cNvSpPr/>
          <p:nvPr/>
        </p:nvSpPr>
        <p:spPr>
          <a:xfrm>
            <a:off x="2124194" y="3556635"/>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  </a:t>
            </a:r>
            <a:pPr algn="l" lvl="1" indent="0" marL="0">
              <a:lnSpc>
                <a:spcPts val="2548"/>
              </a:lnSpc>
              <a:buNone/>
            </a:pPr>
            <a:r>
              <a:rPr lang="en-US" sz="1592" i="1" dirty="0">
                <a:solidFill>
                  <a:srgbClr val="49495A"/>
                </a:solidFill>
                <a:latin typeface="Open Sans" pitchFamily="34" charset="0"/>
                <a:ea typeface="Open Sans" pitchFamily="34" charset="-122"/>
                <a:cs typeface="Open Sans" pitchFamily="34" charset="-120"/>
              </a:rPr>
              <a:t>F_{avg} = \frac{515.28}{0.5} </a:t>
            </a:r>
            <a:endParaRPr lang="en-US" sz="1592" dirty="0"/>
          </a:p>
        </p:txBody>
      </p:sp>
      <p:sp>
        <p:nvSpPr>
          <p:cNvPr id="9" name="Text 7"/>
          <p:cNvSpPr/>
          <p:nvPr/>
        </p:nvSpPr>
        <p:spPr>
          <a:xfrm>
            <a:off x="2124194" y="3960852"/>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 </a:t>
            </a:r>
            <a:pPr algn="l" lvl="1" indent="0" marL="0">
              <a:lnSpc>
                <a:spcPts val="2548"/>
              </a:lnSpc>
              <a:buNone/>
            </a:pPr>
            <a:r>
              <a:rPr lang="en-US" sz="1592" i="1" dirty="0">
                <a:solidFill>
                  <a:srgbClr val="49495A"/>
                </a:solidFill>
                <a:latin typeface="Open Sans" pitchFamily="34" charset="0"/>
                <a:ea typeface="Open Sans" pitchFamily="34" charset="-122"/>
                <a:cs typeface="Open Sans" pitchFamily="34" charset="-120"/>
              </a:rPr>
              <a:t>F_{avg} \approx 1030.56 , \text{Newtons (N)} </a:t>
            </a:r>
            <a:endParaRPr lang="en-US" sz="1592" dirty="0"/>
          </a:p>
        </p:txBody>
      </p:sp>
      <p:sp>
        <p:nvSpPr>
          <p:cNvPr id="10" name="Text 8"/>
          <p:cNvSpPr/>
          <p:nvPr/>
        </p:nvSpPr>
        <p:spPr>
          <a:xfrm>
            <a:off x="1477208" y="4511635"/>
            <a:ext cx="11675983" cy="323374"/>
          </a:xfrm>
          <a:prstGeom prst="rect">
            <a:avLst/>
          </a:prstGeom>
          <a:noFill/>
          <a:ln/>
        </p:spPr>
        <p:txBody>
          <a:bodyPr wrap="non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Peak impact force </a:t>
            </a:r>
            <a:pPr indent="0" marL="0">
              <a:lnSpc>
                <a:spcPts val="2548"/>
              </a:lnSpc>
              <a:buNone/>
            </a:pPr>
            <a:r>
              <a:rPr lang="en-US" sz="1592" i="1" dirty="0">
                <a:solidFill>
                  <a:srgbClr val="49495A"/>
                </a:solidFill>
                <a:latin typeface="Open Sans" pitchFamily="34" charset="0"/>
                <a:ea typeface="Open Sans" pitchFamily="34" charset="-122"/>
                <a:cs typeface="Open Sans" pitchFamily="34" charset="-120"/>
              </a:rPr>
              <a:t>(F_{peak}): F_{peak} = 2 \times F_{avg} </a:t>
            </a:r>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 </a:t>
            </a:r>
            <a:endParaRPr lang="en-US" sz="1592" dirty="0"/>
          </a:p>
        </p:txBody>
      </p:sp>
      <p:sp>
        <p:nvSpPr>
          <p:cNvPr id="11" name="Text 9"/>
          <p:cNvSpPr/>
          <p:nvPr/>
        </p:nvSpPr>
        <p:spPr>
          <a:xfrm>
            <a:off x="2124194" y="5062418"/>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 </a:t>
            </a:r>
            <a:pPr algn="l" lvl="1" indent="0" marL="0">
              <a:lnSpc>
                <a:spcPts val="2548"/>
              </a:lnSpc>
              <a:buNone/>
            </a:pPr>
            <a:r>
              <a:rPr lang="en-US" sz="1592" i="1" dirty="0">
                <a:solidFill>
                  <a:srgbClr val="49495A"/>
                </a:solidFill>
                <a:latin typeface="Open Sans" pitchFamily="34" charset="0"/>
                <a:ea typeface="Open Sans" pitchFamily="34" charset="-122"/>
                <a:cs typeface="Open Sans" pitchFamily="34" charset="-120"/>
              </a:rPr>
              <a:t>F_{peak} = 2 \times 1030.56</a:t>
            </a:r>
            <a:pPr algn="l" lvl="1" indent="0" marL="0">
              <a:lnSpc>
                <a:spcPts val="2548"/>
              </a:lnSpc>
              <a:buNone/>
            </a:pPr>
            <a:r>
              <a:rPr lang="en-US" sz="1592" dirty="0">
                <a:solidFill>
                  <a:srgbClr val="49495A"/>
                </a:solidFill>
                <a:latin typeface="Open Sans" pitchFamily="34" charset="0"/>
                <a:ea typeface="Open Sans" pitchFamily="34" charset="-122"/>
                <a:cs typeface="Open Sans" pitchFamily="34" charset="-120"/>
              </a:rPr>
              <a:t> </a:t>
            </a:r>
            <a:endParaRPr lang="en-US" sz="1592" dirty="0"/>
          </a:p>
        </p:txBody>
      </p:sp>
      <p:sp>
        <p:nvSpPr>
          <p:cNvPr id="12" name="Text 10"/>
          <p:cNvSpPr/>
          <p:nvPr/>
        </p:nvSpPr>
        <p:spPr>
          <a:xfrm>
            <a:off x="2124194" y="5466636"/>
            <a:ext cx="11028998" cy="323374"/>
          </a:xfrm>
          <a:prstGeom prst="rect">
            <a:avLst/>
          </a:prstGeom>
          <a:noFill/>
          <a:ln/>
        </p:spPr>
        <p:txBody>
          <a:bodyPr wrap="none" rtlCol="0" anchor="t"/>
          <a:lstStyle/>
          <a:p>
            <a:pPr algn="l" lvl="1" marL="685800" indent="-342900">
              <a:lnSpc>
                <a:spcPts val="2548"/>
              </a:lnSpc>
              <a:buSzPct val="100000"/>
              <a:buChar char="•"/>
            </a:pPr>
            <a:r>
              <a:rPr lang="en-US" sz="1592" i="1" dirty="0">
                <a:solidFill>
                  <a:srgbClr val="49495A"/>
                </a:solidFill>
                <a:latin typeface="Open Sans" pitchFamily="34" charset="0"/>
                <a:ea typeface="Open Sans" pitchFamily="34" charset="-122"/>
                <a:cs typeface="Open Sans" pitchFamily="34" charset="-120"/>
              </a:rPr>
              <a:t>F_{peak} \approx 2061.12 , \text{Newtons (N)} </a:t>
            </a:r>
            <a:endParaRPr lang="en-US" sz="1592" dirty="0"/>
          </a:p>
        </p:txBody>
      </p:sp>
      <p:sp>
        <p:nvSpPr>
          <p:cNvPr id="13" name="Text 11"/>
          <p:cNvSpPr/>
          <p:nvPr/>
        </p:nvSpPr>
        <p:spPr>
          <a:xfrm>
            <a:off x="1477208" y="6017419"/>
            <a:ext cx="11675983"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Therefore, for the scooter with a speed of 20 km/h, the calculated average impact force is approximately 1030.56 N, and the peak impact force is approximately 2061.12 N.</a:t>
            </a:r>
            <a:endParaRPr lang="en-US" sz="1592" dirty="0"/>
          </a:p>
        </p:txBody>
      </p:sp>
      <p:sp>
        <p:nvSpPr>
          <p:cNvPr id="14" name="Text 12"/>
          <p:cNvSpPr/>
          <p:nvPr/>
        </p:nvSpPr>
        <p:spPr>
          <a:xfrm>
            <a:off x="1477208" y="6891576"/>
            <a:ext cx="11675983" cy="323374"/>
          </a:xfrm>
          <a:prstGeom prst="rect">
            <a:avLst/>
          </a:prstGeom>
          <a:noFill/>
          <a:ln/>
        </p:spPr>
        <p:txBody>
          <a:bodyPr wrap="non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We have equated the approximate impact force of 1030 N with value of 800 of our FSR</a:t>
            </a:r>
            <a:endParaRPr lang="en-US" sz="1592" dirty="0"/>
          </a:p>
        </p:txBody>
      </p:sp>
      <p:pic>
        <p:nvPicPr>
          <p:cNvPr id="1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757482"/>
            <a:ext cx="9565124" cy="631865"/>
          </a:xfrm>
          <a:prstGeom prst="rect">
            <a:avLst/>
          </a:prstGeom>
          <a:noFill/>
          <a:ln/>
        </p:spPr>
        <p:txBody>
          <a:bodyPr wrap="none" rtlCol="0" anchor="t"/>
          <a:lstStyle/>
          <a:p>
            <a:pPr indent="0" marL="0">
              <a:lnSpc>
                <a:spcPts val="4976"/>
              </a:lnSpc>
              <a:buNone/>
            </a:pPr>
            <a:r>
              <a:rPr lang="en-US" sz="3980" b="1" dirty="0">
                <a:solidFill>
                  <a:srgbClr val="5955EB"/>
                </a:solidFill>
                <a:latin typeface="Libre Baskerville" pitchFamily="34" charset="0"/>
                <a:ea typeface="Libre Baskerville" pitchFamily="34" charset="-122"/>
                <a:cs typeface="Libre Baskerville" pitchFamily="34" charset="-120"/>
              </a:rPr>
              <a:t>System Architecture of FOD System</a:t>
            </a:r>
            <a:endParaRPr lang="en-US" sz="3980" dirty="0"/>
          </a:p>
        </p:txBody>
      </p:sp>
      <p:sp>
        <p:nvSpPr>
          <p:cNvPr id="5" name="Text 3"/>
          <p:cNvSpPr/>
          <p:nvPr/>
        </p:nvSpPr>
        <p:spPr>
          <a:xfrm>
            <a:off x="1477208" y="2874526"/>
            <a:ext cx="5591413" cy="323374"/>
          </a:xfrm>
          <a:prstGeom prst="rect">
            <a:avLst/>
          </a:prstGeom>
          <a:noFill/>
          <a:ln/>
        </p:spPr>
        <p:txBody>
          <a:bodyPr wrap="none" rtlCol="0" anchor="t"/>
          <a:lstStyle/>
          <a:p>
            <a:pPr indent="0" marL="0">
              <a:lnSpc>
                <a:spcPts val="2548"/>
              </a:lnSpc>
              <a:buNone/>
            </a:pPr>
            <a:r>
              <a:rPr lang="en-US" sz="1592" b="1" dirty="0">
                <a:solidFill>
                  <a:srgbClr val="49495A"/>
                </a:solidFill>
                <a:latin typeface="Open Sans" pitchFamily="34" charset="0"/>
                <a:ea typeface="Open Sans" pitchFamily="34" charset="-122"/>
                <a:cs typeface="Open Sans" pitchFamily="34" charset="-120"/>
              </a:rPr>
              <a:t>Arduino Uno:</a:t>
            </a:r>
            <a:endParaRPr lang="en-US" sz="1592" dirty="0"/>
          </a:p>
        </p:txBody>
      </p:sp>
      <p:sp>
        <p:nvSpPr>
          <p:cNvPr id="6" name="Text 4"/>
          <p:cNvSpPr/>
          <p:nvPr/>
        </p:nvSpPr>
        <p:spPr>
          <a:xfrm>
            <a:off x="1477208" y="3379827"/>
            <a:ext cx="5591413" cy="2910364"/>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Arduino Uno is a microcontroller board, developed by Arduino.cc, based on the Atmega328 microcontroller and is marked as the first Arduino board developed (UNO means "one" in Italian). It can be programmed using the Arduino Software (IDE) to perform various tasks such as blinking LEDs, reading sensors, controlling motors, etc. It has 14 digital input/output pins, 6 analog inputs, a USB connection, a power jack, a reset button, and an ICSP header.</a:t>
            </a:r>
            <a:endParaRPr lang="en-US" sz="1592" dirty="0"/>
          </a:p>
        </p:txBody>
      </p:sp>
      <p:pic>
        <p:nvPicPr>
          <p:cNvPr id="7" name="Image 0" descr="preencoded.png">    </p:cNvPr>
          <p:cNvPicPr>
            <a:picLocks noChangeAspect="1"/>
          </p:cNvPicPr>
          <p:nvPr/>
        </p:nvPicPr>
        <p:blipFill>
          <a:blip r:embed="rId1"/>
          <a:stretch>
            <a:fillRect/>
          </a:stretch>
        </p:blipFill>
        <p:spPr>
          <a:xfrm>
            <a:off x="8563808" y="2885123"/>
            <a:ext cx="3433167" cy="2426494"/>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272421"/>
            <a:ext cx="9565124" cy="631865"/>
          </a:xfrm>
          <a:prstGeom prst="rect">
            <a:avLst/>
          </a:prstGeom>
          <a:noFill/>
          <a:ln/>
        </p:spPr>
        <p:txBody>
          <a:bodyPr wrap="none" rtlCol="0" anchor="t"/>
          <a:lstStyle/>
          <a:p>
            <a:pPr indent="0" marL="0">
              <a:lnSpc>
                <a:spcPts val="4976"/>
              </a:lnSpc>
              <a:buNone/>
            </a:pPr>
            <a:r>
              <a:rPr lang="en-US" sz="3980" b="1" dirty="0">
                <a:solidFill>
                  <a:srgbClr val="5955EB"/>
                </a:solidFill>
                <a:latin typeface="Libre Baskerville" pitchFamily="34" charset="0"/>
                <a:ea typeface="Libre Baskerville" pitchFamily="34" charset="-122"/>
                <a:cs typeface="Libre Baskerville" pitchFamily="34" charset="-120"/>
              </a:rPr>
              <a:t>System Architecture of FOD System</a:t>
            </a:r>
            <a:endParaRPr lang="en-US" sz="3980" dirty="0"/>
          </a:p>
        </p:txBody>
      </p:sp>
      <p:pic>
        <p:nvPicPr>
          <p:cNvPr id="5" name="Image 0" descr="preencoded.png">    </p:cNvPr>
          <p:cNvPicPr>
            <a:picLocks noChangeAspect="1"/>
          </p:cNvPicPr>
          <p:nvPr/>
        </p:nvPicPr>
        <p:blipFill>
          <a:blip r:embed="rId1"/>
          <a:stretch>
            <a:fillRect/>
          </a:stretch>
        </p:blipFill>
        <p:spPr>
          <a:xfrm>
            <a:off x="2722959" y="2434947"/>
            <a:ext cx="3099911" cy="2389227"/>
          </a:xfrm>
          <a:prstGeom prst="rect">
            <a:avLst/>
          </a:prstGeom>
        </p:spPr>
      </p:pic>
      <p:sp>
        <p:nvSpPr>
          <p:cNvPr id="6" name="Text 3"/>
          <p:cNvSpPr/>
          <p:nvPr/>
        </p:nvSpPr>
        <p:spPr>
          <a:xfrm>
            <a:off x="7569398" y="2389465"/>
            <a:ext cx="5591413" cy="323374"/>
          </a:xfrm>
          <a:prstGeom prst="rect">
            <a:avLst/>
          </a:prstGeom>
          <a:noFill/>
          <a:ln/>
        </p:spPr>
        <p:txBody>
          <a:bodyPr wrap="none" rtlCol="0" anchor="t"/>
          <a:lstStyle/>
          <a:p>
            <a:pPr indent="0" marL="0">
              <a:lnSpc>
                <a:spcPts val="2548"/>
              </a:lnSpc>
              <a:buNone/>
            </a:pPr>
            <a:r>
              <a:rPr lang="en-US" sz="1592" b="1" dirty="0">
                <a:solidFill>
                  <a:srgbClr val="49495A"/>
                </a:solidFill>
                <a:latin typeface="Open Sans" pitchFamily="34" charset="0"/>
                <a:ea typeface="Open Sans" pitchFamily="34" charset="-122"/>
                <a:cs typeface="Open Sans" pitchFamily="34" charset="-120"/>
              </a:rPr>
              <a:t>Force Resistance Sensor (FSR):</a:t>
            </a:r>
            <a:endParaRPr lang="en-US" sz="1592" dirty="0"/>
          </a:p>
        </p:txBody>
      </p:sp>
      <p:sp>
        <p:nvSpPr>
          <p:cNvPr id="7" name="Text 4"/>
          <p:cNvSpPr/>
          <p:nvPr/>
        </p:nvSpPr>
        <p:spPr>
          <a:xfrm>
            <a:off x="7569398" y="2894767"/>
            <a:ext cx="5591413" cy="3880485"/>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Force Resistance Sensor (FSR) is a material whose resistance changes when a force, pressure or mechanical stress is applied. They are also known as force-sensitive resistor and are sometimes referred to by the initialism FSR. ³ FSRs consist of a conductive polymer, which predictably changes resistance following applying force to its surface. They are normally supplied as a polymer sheet or ink that can be applied by screen printing. The sensing film consists of electrically conducting and non-conducting particles suspended in a matrix. Applying a force to the surface of the sensing film causes particles to touch the conducting electrodes, changing the film's resistance.</a:t>
            </a:r>
            <a:endParaRPr lang="en-US" sz="1592"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207454"/>
          </a:xfrm>
          <a:prstGeom prst="roundRect">
            <a:avLst>
              <a:gd name="adj" fmla="val 1478"/>
            </a:avLst>
          </a:prstGeom>
          <a:solidFill>
            <a:srgbClr val="FBFAFF"/>
          </a:solidFill>
          <a:ln/>
        </p:spPr>
      </p:sp>
      <p:sp>
        <p:nvSpPr>
          <p:cNvPr id="4" name="Text 2"/>
          <p:cNvSpPr/>
          <p:nvPr/>
        </p:nvSpPr>
        <p:spPr>
          <a:xfrm>
            <a:off x="1477208" y="799862"/>
            <a:ext cx="9565124" cy="631865"/>
          </a:xfrm>
          <a:prstGeom prst="rect">
            <a:avLst/>
          </a:prstGeom>
          <a:noFill/>
          <a:ln/>
        </p:spPr>
        <p:txBody>
          <a:bodyPr wrap="none" rtlCol="0" anchor="t"/>
          <a:lstStyle/>
          <a:p>
            <a:pPr indent="0" marL="0">
              <a:lnSpc>
                <a:spcPts val="4976"/>
              </a:lnSpc>
              <a:buNone/>
            </a:pPr>
            <a:r>
              <a:rPr lang="en-US" sz="3980" b="1" dirty="0">
                <a:solidFill>
                  <a:srgbClr val="5955EB"/>
                </a:solidFill>
                <a:latin typeface="Libre Baskerville" pitchFamily="34" charset="0"/>
                <a:ea typeface="Libre Baskerville" pitchFamily="34" charset="-122"/>
                <a:cs typeface="Libre Baskerville" pitchFamily="34" charset="-120"/>
              </a:rPr>
              <a:t>System Architecture of FOD System</a:t>
            </a:r>
            <a:endParaRPr lang="en-US" sz="3980" dirty="0"/>
          </a:p>
        </p:txBody>
      </p:sp>
      <p:sp>
        <p:nvSpPr>
          <p:cNvPr id="5" name="Text 3"/>
          <p:cNvSpPr/>
          <p:nvPr/>
        </p:nvSpPr>
        <p:spPr>
          <a:xfrm>
            <a:off x="1477208" y="1836063"/>
            <a:ext cx="11675983" cy="323374"/>
          </a:xfrm>
          <a:prstGeom prst="rect">
            <a:avLst/>
          </a:prstGeom>
          <a:noFill/>
          <a:ln/>
        </p:spPr>
        <p:txBody>
          <a:bodyPr wrap="none" rtlCol="0" anchor="t"/>
          <a:lstStyle/>
          <a:p>
            <a:pPr indent="0" marL="0">
              <a:lnSpc>
                <a:spcPts val="2548"/>
              </a:lnSpc>
              <a:buNone/>
            </a:pPr>
            <a:r>
              <a:rPr lang="en-US" sz="1592" b="1" dirty="0">
                <a:solidFill>
                  <a:srgbClr val="49495A"/>
                </a:solidFill>
                <a:latin typeface="Open Sans" pitchFamily="34" charset="0"/>
                <a:ea typeface="Open Sans" pitchFamily="34" charset="-122"/>
                <a:cs typeface="Open Sans" pitchFamily="34" charset="-120"/>
              </a:rPr>
              <a:t>GSM Module:</a:t>
            </a:r>
            <a:endParaRPr lang="en-US" sz="1592" dirty="0"/>
          </a:p>
        </p:txBody>
      </p:sp>
      <p:sp>
        <p:nvSpPr>
          <p:cNvPr id="6" name="Text 4"/>
          <p:cNvSpPr/>
          <p:nvPr/>
        </p:nvSpPr>
        <p:spPr>
          <a:xfrm>
            <a:off x="1477208" y="2386846"/>
            <a:ext cx="11675983" cy="1940243"/>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GSM module or a GPRS module is a chip or circuit that use to establish communication between a mobile device or a computing machine and a GSM or GPRS system. GSM is a standard for digital cellular communications, which means that it provides a platform for mobile devices to communicate with each other wirelessly. GPRS is a packet-oriented mobile data service on the GSM network, which allows data transmission at higher speeds than GSM. A GSM module or a GPRS module requires a SIM card to activate communication with the network. It can be used to send and receive SMS, make, and receive calls, access the internet, and perform other wireless functions.</a:t>
            </a:r>
            <a:endParaRPr lang="en-US" sz="1592" dirty="0"/>
          </a:p>
        </p:txBody>
      </p:sp>
      <p:pic>
        <p:nvPicPr>
          <p:cNvPr id="7" name="Image 0" descr="preencoded.png">    </p:cNvPr>
          <p:cNvPicPr>
            <a:picLocks noChangeAspect="1"/>
          </p:cNvPicPr>
          <p:nvPr/>
        </p:nvPicPr>
        <p:blipFill>
          <a:blip r:embed="rId1"/>
          <a:stretch>
            <a:fillRect/>
          </a:stretch>
        </p:blipFill>
        <p:spPr>
          <a:xfrm>
            <a:off x="5920145" y="4554498"/>
            <a:ext cx="2789992" cy="2789992"/>
          </a:xfrm>
          <a:prstGeom prst="rect">
            <a:avLst/>
          </a:prstGeom>
        </p:spPr>
      </p:pic>
      <p:sp>
        <p:nvSpPr>
          <p:cNvPr id="8" name="Text 5"/>
          <p:cNvSpPr/>
          <p:nvPr/>
        </p:nvSpPr>
        <p:spPr>
          <a:xfrm>
            <a:off x="1477208" y="7571899"/>
            <a:ext cx="11675983" cy="323374"/>
          </a:xfrm>
          <a:prstGeom prst="rect">
            <a:avLst/>
          </a:prstGeom>
          <a:noFill/>
          <a:ln/>
        </p:spPr>
        <p:txBody>
          <a:bodyPr wrap="none" rtlCol="0" anchor="t"/>
          <a:lstStyle/>
          <a:p>
            <a:pPr indent="0" marL="0">
              <a:lnSpc>
                <a:spcPts val="2548"/>
              </a:lnSpc>
              <a:buNone/>
            </a:pPr>
            <a:endParaRPr lang="en-US" sz="1592"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110615"/>
            <a:ext cx="9565124" cy="631865"/>
          </a:xfrm>
          <a:prstGeom prst="rect">
            <a:avLst/>
          </a:prstGeom>
          <a:noFill/>
          <a:ln/>
        </p:spPr>
        <p:txBody>
          <a:bodyPr wrap="none" rtlCol="0" anchor="t"/>
          <a:lstStyle/>
          <a:p>
            <a:pPr indent="0" marL="0">
              <a:lnSpc>
                <a:spcPts val="4976"/>
              </a:lnSpc>
              <a:buNone/>
            </a:pPr>
            <a:r>
              <a:rPr lang="en-US" sz="3980" b="1" dirty="0">
                <a:solidFill>
                  <a:srgbClr val="5955EB"/>
                </a:solidFill>
                <a:latin typeface="Libre Baskerville" pitchFamily="34" charset="0"/>
                <a:ea typeface="Libre Baskerville" pitchFamily="34" charset="-122"/>
                <a:cs typeface="Libre Baskerville" pitchFamily="34" charset="-120"/>
              </a:rPr>
              <a:t>System Architecture of FOD System</a:t>
            </a:r>
            <a:endParaRPr lang="en-US" sz="3980" dirty="0"/>
          </a:p>
        </p:txBody>
      </p:sp>
      <p:sp>
        <p:nvSpPr>
          <p:cNvPr id="5" name="Text 3"/>
          <p:cNvSpPr/>
          <p:nvPr/>
        </p:nvSpPr>
        <p:spPr>
          <a:xfrm>
            <a:off x="1477208" y="2146816"/>
            <a:ext cx="11675983" cy="323374"/>
          </a:xfrm>
          <a:prstGeom prst="rect">
            <a:avLst/>
          </a:prstGeom>
          <a:noFill/>
          <a:ln/>
        </p:spPr>
        <p:txBody>
          <a:bodyPr wrap="none" rtlCol="0" anchor="t"/>
          <a:lstStyle/>
          <a:p>
            <a:pPr indent="0" marL="0">
              <a:lnSpc>
                <a:spcPts val="2548"/>
              </a:lnSpc>
              <a:buNone/>
            </a:pPr>
            <a:r>
              <a:rPr lang="en-US" sz="1592" b="1" dirty="0">
                <a:solidFill>
                  <a:srgbClr val="49495A"/>
                </a:solidFill>
                <a:latin typeface="Open Sans" pitchFamily="34" charset="0"/>
                <a:ea typeface="Open Sans" pitchFamily="34" charset="-122"/>
                <a:cs typeface="Open Sans" pitchFamily="34" charset="-120"/>
              </a:rPr>
              <a:t>Rail Track equipped with Track Circuit:</a:t>
            </a:r>
            <a:endParaRPr lang="en-US" sz="1592" dirty="0"/>
          </a:p>
        </p:txBody>
      </p:sp>
      <p:sp>
        <p:nvSpPr>
          <p:cNvPr id="6" name="Text 4"/>
          <p:cNvSpPr/>
          <p:nvPr/>
        </p:nvSpPr>
        <p:spPr>
          <a:xfrm>
            <a:off x="1477208" y="2697599"/>
            <a:ext cx="11675983" cy="1293495"/>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Rail Track equipped with Track Circuit is an electrical device used to detect the presence or absence of trains on a railway track and to control signalling and block equipment accordingly. A track circuit typically has power applied to each rail and a relay coil wired across them. When no train is present, the relay is energised by the current flowing from the power source through the rails. </a:t>
            </a:r>
            <a:endParaRPr lang="en-US" sz="1592" dirty="0"/>
          </a:p>
        </p:txBody>
      </p:sp>
      <p:sp>
        <p:nvSpPr>
          <p:cNvPr id="7" name="Text 5"/>
          <p:cNvSpPr/>
          <p:nvPr/>
        </p:nvSpPr>
        <p:spPr>
          <a:xfrm>
            <a:off x="1477208" y="4400431"/>
            <a:ext cx="5713095" cy="2263616"/>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When a train is present, its axles short the rails together, reducing the current to the relay coil and de-energizing it. Circuits through the relay contacts therefore report whether the track is occupied. Track circuits allow railway signaling systems to operate semi-automatically, by displaying signals for trains to slow or stop in the presence of occupied track ahead of them.</a:t>
            </a:r>
            <a:endParaRPr lang="en-US" sz="1592" dirty="0"/>
          </a:p>
        </p:txBody>
      </p:sp>
      <p:pic>
        <p:nvPicPr>
          <p:cNvPr id="8" name="Image 0" descr="preencoded.png">    </p:cNvPr>
          <p:cNvPicPr>
            <a:picLocks noChangeAspect="1"/>
          </p:cNvPicPr>
          <p:nvPr/>
        </p:nvPicPr>
        <p:blipFill>
          <a:blip r:embed="rId1"/>
          <a:stretch>
            <a:fillRect/>
          </a:stretch>
        </p:blipFill>
        <p:spPr>
          <a:xfrm>
            <a:off x="7691080" y="4445913"/>
            <a:ext cx="5469612" cy="2445544"/>
          </a:xfrm>
          <a:prstGeom prst="rect">
            <a:avLst/>
          </a:prstGeom>
        </p:spPr>
      </p:pic>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153954"/>
            <a:ext cx="5963960" cy="631865"/>
          </a:xfrm>
          <a:prstGeom prst="rect">
            <a:avLst/>
          </a:prstGeom>
          <a:noFill/>
          <a:ln/>
        </p:spPr>
        <p:txBody>
          <a:bodyPr wrap="none" rtlCol="0" anchor="t"/>
          <a:lstStyle/>
          <a:p>
            <a:pPr indent="0" marL="0">
              <a:lnSpc>
                <a:spcPts val="4976"/>
              </a:lnSpc>
              <a:buNone/>
            </a:pPr>
            <a:r>
              <a:rPr lang="en-US" sz="3980" b="1" dirty="0">
                <a:solidFill>
                  <a:srgbClr val="5955EB"/>
                </a:solidFill>
                <a:latin typeface="Libre Baskerville" pitchFamily="34" charset="0"/>
                <a:ea typeface="Libre Baskerville" pitchFamily="34" charset="-122"/>
                <a:cs typeface="Libre Baskerville" pitchFamily="34" charset="-120"/>
              </a:rPr>
              <a:t>Circuit Design of FOD</a:t>
            </a:r>
            <a:endParaRPr lang="en-US" sz="3980" dirty="0"/>
          </a:p>
        </p:txBody>
      </p:sp>
      <p:pic>
        <p:nvPicPr>
          <p:cNvPr id="5" name="Image 0" descr="preencoded.png">    </p:cNvPr>
          <p:cNvPicPr>
            <a:picLocks noChangeAspect="1"/>
          </p:cNvPicPr>
          <p:nvPr/>
        </p:nvPicPr>
        <p:blipFill>
          <a:blip r:embed="rId1"/>
          <a:stretch>
            <a:fillRect/>
          </a:stretch>
        </p:blipFill>
        <p:spPr>
          <a:xfrm>
            <a:off x="1477208" y="2316480"/>
            <a:ext cx="5104567" cy="3980855"/>
          </a:xfrm>
          <a:prstGeom prst="rect">
            <a:avLst/>
          </a:prstGeom>
        </p:spPr>
      </p:pic>
      <p:pic>
        <p:nvPicPr>
          <p:cNvPr id="6" name="Image 1" descr="preencoded.png">    </p:cNvPr>
          <p:cNvPicPr>
            <a:picLocks noChangeAspect="1"/>
          </p:cNvPicPr>
          <p:nvPr/>
        </p:nvPicPr>
        <p:blipFill>
          <a:blip r:embed="rId2"/>
          <a:stretch>
            <a:fillRect/>
          </a:stretch>
        </p:blipFill>
        <p:spPr>
          <a:xfrm>
            <a:off x="7082552" y="2316480"/>
            <a:ext cx="6078141" cy="3530441"/>
          </a:xfrm>
          <a:prstGeom prst="rect">
            <a:avLst/>
          </a:prstGeom>
        </p:spPr>
      </p:pic>
      <p:sp>
        <p:nvSpPr>
          <p:cNvPr id="7" name="Text 3"/>
          <p:cNvSpPr/>
          <p:nvPr/>
        </p:nvSpPr>
        <p:spPr>
          <a:xfrm>
            <a:off x="1477208" y="6752153"/>
            <a:ext cx="11675983" cy="323374"/>
          </a:xfrm>
          <a:prstGeom prst="rect">
            <a:avLst/>
          </a:prstGeom>
          <a:noFill/>
          <a:ln/>
        </p:spPr>
        <p:txBody>
          <a:bodyPr wrap="none" rtlCol="0" anchor="t"/>
          <a:lstStyle/>
          <a:p>
            <a:pPr indent="0" marL="0">
              <a:lnSpc>
                <a:spcPts val="2548"/>
              </a:lnSpc>
              <a:buNone/>
            </a:pPr>
            <a:endParaRPr lang="en-US" sz="1592"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060293"/>
          </a:xfrm>
          <a:prstGeom prst="roundRect">
            <a:avLst>
              <a:gd name="adj" fmla="val 1505"/>
            </a:avLst>
          </a:prstGeom>
          <a:solidFill>
            <a:srgbClr val="FBFAFF"/>
          </a:solidFill>
          <a:ln/>
        </p:spPr>
      </p:sp>
      <p:sp>
        <p:nvSpPr>
          <p:cNvPr id="4" name="Text 2"/>
          <p:cNvSpPr/>
          <p:nvPr/>
        </p:nvSpPr>
        <p:spPr>
          <a:xfrm>
            <a:off x="1477208" y="799862"/>
            <a:ext cx="11675983" cy="1011079"/>
          </a:xfrm>
          <a:prstGeom prst="rect">
            <a:avLst/>
          </a:prstGeom>
          <a:noFill/>
          <a:ln/>
        </p:spPr>
        <p:txBody>
          <a:bodyPr wrap="square" rtlCol="0" anchor="t"/>
          <a:lstStyle/>
          <a:p>
            <a:pPr indent="0" marL="0">
              <a:lnSpc>
                <a:spcPts val="3980"/>
              </a:lnSpc>
              <a:buNone/>
            </a:pPr>
            <a:r>
              <a:rPr lang="en-US" sz="3184" dirty="0">
                <a:solidFill>
                  <a:srgbClr val="5955EB"/>
                </a:solidFill>
                <a:latin typeface="Libre Baskerville" pitchFamily="34" charset="0"/>
                <a:ea typeface="Libre Baskerville" pitchFamily="34" charset="-122"/>
                <a:cs typeface="Libre Baskerville" pitchFamily="34" charset="-120"/>
              </a:rPr>
              <a:t>Data Collection for Phase 2: Landslide Prediction System</a:t>
            </a:r>
            <a:endParaRPr lang="en-US" sz="3184" dirty="0"/>
          </a:p>
        </p:txBody>
      </p:sp>
      <p:sp>
        <p:nvSpPr>
          <p:cNvPr id="5" name="Text 3"/>
          <p:cNvSpPr/>
          <p:nvPr/>
        </p:nvSpPr>
        <p:spPr>
          <a:xfrm>
            <a:off x="1477208" y="2215277"/>
            <a:ext cx="11675983" cy="970121"/>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For the limitation of acquiring physical data and the presence of structured good data over the internet, we endeavored to create synthesized data. We have utilized various features in our dataset, with landslides as the target class. The target class can take binary values, where 0 represents no possible landslide and 1 indicates the possibility of a landslide.</a:t>
            </a:r>
            <a:endParaRPr lang="en-US" sz="1592" dirty="0"/>
          </a:p>
        </p:txBody>
      </p:sp>
      <p:sp>
        <p:nvSpPr>
          <p:cNvPr id="6" name="Text 4"/>
          <p:cNvSpPr/>
          <p:nvPr/>
        </p:nvSpPr>
        <p:spPr>
          <a:xfrm>
            <a:off x="1477208" y="3412807"/>
            <a:ext cx="11675983" cy="323374"/>
          </a:xfrm>
          <a:prstGeom prst="rect">
            <a:avLst/>
          </a:prstGeom>
          <a:noFill/>
          <a:ln/>
        </p:spPr>
        <p:txBody>
          <a:bodyPr wrap="non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Features and their corresponding number of labels:</a:t>
            </a:r>
            <a:endParaRPr lang="en-US" sz="1592" dirty="0"/>
          </a:p>
        </p:txBody>
      </p:sp>
      <p:sp>
        <p:nvSpPr>
          <p:cNvPr id="7" name="Text 5"/>
          <p:cNvSpPr/>
          <p:nvPr/>
        </p:nvSpPr>
        <p:spPr>
          <a:xfrm>
            <a:off x="1800701" y="4044434"/>
            <a:ext cx="563296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Aspect: 5 labels</a:t>
            </a:r>
            <a:endParaRPr lang="en-US" sz="1592" dirty="0"/>
          </a:p>
        </p:txBody>
      </p:sp>
      <p:sp>
        <p:nvSpPr>
          <p:cNvPr id="8" name="Text 6"/>
          <p:cNvSpPr/>
          <p:nvPr/>
        </p:nvSpPr>
        <p:spPr>
          <a:xfrm>
            <a:off x="1800701" y="4448651"/>
            <a:ext cx="563296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Curvature: 5 labels</a:t>
            </a:r>
            <a:endParaRPr lang="en-US" sz="1592" dirty="0"/>
          </a:p>
        </p:txBody>
      </p:sp>
      <p:sp>
        <p:nvSpPr>
          <p:cNvPr id="9" name="Text 7"/>
          <p:cNvSpPr/>
          <p:nvPr/>
        </p:nvSpPr>
        <p:spPr>
          <a:xfrm>
            <a:off x="1800701" y="4852868"/>
            <a:ext cx="563296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Earthquake: 3 labels</a:t>
            </a:r>
            <a:endParaRPr lang="en-US" sz="1592" dirty="0"/>
          </a:p>
        </p:txBody>
      </p:sp>
      <p:sp>
        <p:nvSpPr>
          <p:cNvPr id="10" name="Text 8"/>
          <p:cNvSpPr/>
          <p:nvPr/>
        </p:nvSpPr>
        <p:spPr>
          <a:xfrm>
            <a:off x="1800701" y="5257086"/>
            <a:ext cx="563296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Elevation: 5 labels</a:t>
            </a:r>
            <a:endParaRPr lang="en-US" sz="1592" dirty="0"/>
          </a:p>
        </p:txBody>
      </p:sp>
      <p:sp>
        <p:nvSpPr>
          <p:cNvPr id="11" name="Text 9"/>
          <p:cNvSpPr/>
          <p:nvPr/>
        </p:nvSpPr>
        <p:spPr>
          <a:xfrm>
            <a:off x="1800701" y="5661303"/>
            <a:ext cx="563296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Flow: 5 labels</a:t>
            </a:r>
            <a:endParaRPr lang="en-US" sz="1592" dirty="0"/>
          </a:p>
        </p:txBody>
      </p:sp>
      <p:sp>
        <p:nvSpPr>
          <p:cNvPr id="12" name="Text 10"/>
          <p:cNvSpPr/>
          <p:nvPr/>
        </p:nvSpPr>
        <p:spPr>
          <a:xfrm>
            <a:off x="1800701" y="6065520"/>
            <a:ext cx="563296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Lithology: 6 labels</a:t>
            </a:r>
            <a:endParaRPr lang="en-US" sz="1592" dirty="0"/>
          </a:p>
        </p:txBody>
      </p:sp>
      <p:sp>
        <p:nvSpPr>
          <p:cNvPr id="13" name="Text 11"/>
          <p:cNvSpPr/>
          <p:nvPr/>
        </p:nvSpPr>
        <p:spPr>
          <a:xfrm>
            <a:off x="1800701" y="6469737"/>
            <a:ext cx="563296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NDVI (Normalized Difference Vegetation Index): 5 labels</a:t>
            </a:r>
            <a:endParaRPr lang="en-US" sz="1592" dirty="0"/>
          </a:p>
        </p:txBody>
      </p:sp>
      <p:sp>
        <p:nvSpPr>
          <p:cNvPr id="14" name="Text 12"/>
          <p:cNvSpPr/>
          <p:nvPr/>
        </p:nvSpPr>
        <p:spPr>
          <a:xfrm>
            <a:off x="8257937" y="4044434"/>
            <a:ext cx="490275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NDWI (Normalized Difference Water Index): 5 labels</a:t>
            </a:r>
            <a:endParaRPr lang="en-US" sz="1592" dirty="0"/>
          </a:p>
        </p:txBody>
      </p:sp>
      <p:sp>
        <p:nvSpPr>
          <p:cNvPr id="15" name="Text 13"/>
          <p:cNvSpPr/>
          <p:nvPr/>
        </p:nvSpPr>
        <p:spPr>
          <a:xfrm>
            <a:off x="8257937" y="4448651"/>
            <a:ext cx="490275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Plan: 5 labels</a:t>
            </a:r>
            <a:endParaRPr lang="en-US" sz="1592" dirty="0"/>
          </a:p>
        </p:txBody>
      </p:sp>
      <p:sp>
        <p:nvSpPr>
          <p:cNvPr id="16" name="Text 14"/>
          <p:cNvSpPr/>
          <p:nvPr/>
        </p:nvSpPr>
        <p:spPr>
          <a:xfrm>
            <a:off x="8257937" y="4852868"/>
            <a:ext cx="490275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Precipitation: 5 labels</a:t>
            </a:r>
            <a:endParaRPr lang="en-US" sz="1592" dirty="0"/>
          </a:p>
        </p:txBody>
      </p:sp>
      <p:sp>
        <p:nvSpPr>
          <p:cNvPr id="17" name="Text 15"/>
          <p:cNvSpPr/>
          <p:nvPr/>
        </p:nvSpPr>
        <p:spPr>
          <a:xfrm>
            <a:off x="8257937" y="5257086"/>
            <a:ext cx="490275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Profile: 5 labels</a:t>
            </a:r>
            <a:endParaRPr lang="en-US" sz="1592" dirty="0"/>
          </a:p>
        </p:txBody>
      </p:sp>
      <p:sp>
        <p:nvSpPr>
          <p:cNvPr id="18" name="Text 16"/>
          <p:cNvSpPr/>
          <p:nvPr/>
        </p:nvSpPr>
        <p:spPr>
          <a:xfrm>
            <a:off x="8257937" y="5661303"/>
            <a:ext cx="490275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Slope: 5 labels</a:t>
            </a:r>
            <a:endParaRPr lang="en-US" sz="1592" dirty="0"/>
          </a:p>
        </p:txBody>
      </p:sp>
      <p:sp>
        <p:nvSpPr>
          <p:cNvPr id="19" name="Text 17"/>
          <p:cNvSpPr/>
          <p:nvPr/>
        </p:nvSpPr>
        <p:spPr>
          <a:xfrm>
            <a:off x="8257937" y="6065520"/>
            <a:ext cx="4902756"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Landslide: 2 labels</a:t>
            </a:r>
            <a:endParaRPr lang="en-US" sz="1592" dirty="0"/>
          </a:p>
        </p:txBody>
      </p:sp>
      <p:sp>
        <p:nvSpPr>
          <p:cNvPr id="20" name="Text 18"/>
          <p:cNvSpPr/>
          <p:nvPr/>
        </p:nvSpPr>
        <p:spPr>
          <a:xfrm>
            <a:off x="1477208" y="7101364"/>
            <a:ext cx="11675983"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Each feature can take values ranging from 1 to the maximum value of the number of labels assigned to it. The dataset has been structured with these features to enable the development of a robust landslide prediction system.</a:t>
            </a:r>
            <a:endParaRPr lang="en-US" sz="1592"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565434"/>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Features </a:t>
            </a:r>
            <a:endParaRPr lang="en-US" sz="3980" dirty="0"/>
          </a:p>
        </p:txBody>
      </p:sp>
      <p:sp>
        <p:nvSpPr>
          <p:cNvPr id="5" name="Text 3"/>
          <p:cNvSpPr/>
          <p:nvPr/>
        </p:nvSpPr>
        <p:spPr>
          <a:xfrm>
            <a:off x="1800701" y="2581394"/>
            <a:ext cx="5632966" cy="970121"/>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Aspect: Aspect represents the direction that the tangent plane passing through a point on the land surface faces, expressed in degrees.</a:t>
            </a:r>
            <a:endParaRPr lang="en-US" sz="1592" dirty="0"/>
          </a:p>
        </p:txBody>
      </p:sp>
      <p:sp>
        <p:nvSpPr>
          <p:cNvPr id="6" name="Text 4"/>
          <p:cNvSpPr/>
          <p:nvPr/>
        </p:nvSpPr>
        <p:spPr>
          <a:xfrm>
            <a:off x="1800701" y="3632359"/>
            <a:ext cx="5632966" cy="970121"/>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Earthquake: This feature represents the seismic activity in the area. seismic activity can induce landslides and can also be responsible for the scale with which it can affect.</a:t>
            </a:r>
            <a:endParaRPr lang="en-US" sz="1592" dirty="0"/>
          </a:p>
        </p:txBody>
      </p:sp>
      <p:sp>
        <p:nvSpPr>
          <p:cNvPr id="7" name="Text 5"/>
          <p:cNvSpPr/>
          <p:nvPr/>
        </p:nvSpPr>
        <p:spPr>
          <a:xfrm>
            <a:off x="1800701" y="4683323"/>
            <a:ext cx="5632966" cy="1293495"/>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Elevation: Elevation refers to the height of the land surface above a reference point. Elevation is one of the most essential key factors that determine the stress distribution of slopes</a:t>
            </a:r>
            <a:endParaRPr lang="en-US" sz="1592" dirty="0"/>
          </a:p>
        </p:txBody>
      </p:sp>
      <p:sp>
        <p:nvSpPr>
          <p:cNvPr id="8" name="Text 6"/>
          <p:cNvSpPr/>
          <p:nvPr/>
        </p:nvSpPr>
        <p:spPr>
          <a:xfrm>
            <a:off x="1477208" y="6158746"/>
            <a:ext cx="5956459" cy="323374"/>
          </a:xfrm>
          <a:prstGeom prst="rect">
            <a:avLst/>
          </a:prstGeom>
          <a:noFill/>
          <a:ln/>
        </p:spPr>
        <p:txBody>
          <a:bodyPr wrap="none" rtlCol="0" anchor="t"/>
          <a:lstStyle/>
          <a:p>
            <a:pPr indent="0" marL="0">
              <a:lnSpc>
                <a:spcPts val="2548"/>
              </a:lnSpc>
              <a:buNone/>
            </a:pPr>
            <a:endParaRPr lang="en-US" sz="1592" dirty="0"/>
          </a:p>
        </p:txBody>
      </p:sp>
      <p:sp>
        <p:nvSpPr>
          <p:cNvPr id="9" name="Text 7"/>
          <p:cNvSpPr/>
          <p:nvPr/>
        </p:nvSpPr>
        <p:spPr>
          <a:xfrm>
            <a:off x="8257937" y="2581394"/>
            <a:ext cx="4902756" cy="970121"/>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NDVI: Normalized Difference Vegetation Index (NDVI) is a measure of vegetation density and health. </a:t>
            </a:r>
            <a:endParaRPr lang="en-US" sz="1592" dirty="0"/>
          </a:p>
        </p:txBody>
      </p:sp>
      <p:sp>
        <p:nvSpPr>
          <p:cNvPr id="10" name="Text 8"/>
          <p:cNvSpPr/>
          <p:nvPr/>
        </p:nvSpPr>
        <p:spPr>
          <a:xfrm>
            <a:off x="8257937" y="3632359"/>
            <a:ext cx="4902756"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NDWI: Normalized Difference Water Index (NDWI) is related to the plant water content and water stress. </a:t>
            </a:r>
            <a:endParaRPr lang="en-US" sz="1592" dirty="0"/>
          </a:p>
        </p:txBody>
      </p:sp>
      <p:sp>
        <p:nvSpPr>
          <p:cNvPr id="11" name="Text 9"/>
          <p:cNvSpPr/>
          <p:nvPr/>
        </p:nvSpPr>
        <p:spPr>
          <a:xfrm>
            <a:off x="8257937" y="4359950"/>
            <a:ext cx="4902756"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Profile: Profile refers to the longitudinal topographic profile of a landslide daylight surface. </a:t>
            </a:r>
            <a:endParaRPr lang="en-US" sz="1592" dirty="0"/>
          </a:p>
        </p:txBody>
      </p:sp>
      <p:sp>
        <p:nvSpPr>
          <p:cNvPr id="12" name="Text 10"/>
          <p:cNvSpPr/>
          <p:nvPr/>
        </p:nvSpPr>
        <p:spPr>
          <a:xfrm>
            <a:off x="8257937" y="5087541"/>
            <a:ext cx="4902756"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Slope: Slope angle represents the steepness of the slope. </a:t>
            </a:r>
            <a:endParaRPr lang="en-US" sz="1592"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7995642"/>
          </a:xfrm>
          <a:prstGeom prst="roundRect">
            <a:avLst>
              <a:gd name="adj" fmla="val 1517"/>
            </a:avLst>
          </a:prstGeom>
          <a:solidFill>
            <a:srgbClr val="FBFAFF"/>
          </a:solidFill>
          <a:ln/>
        </p:spPr>
      </p:sp>
      <p:sp>
        <p:nvSpPr>
          <p:cNvPr id="4" name="Text 2"/>
          <p:cNvSpPr/>
          <p:nvPr/>
        </p:nvSpPr>
        <p:spPr>
          <a:xfrm>
            <a:off x="1477208" y="799862"/>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Features</a:t>
            </a:r>
            <a:endParaRPr lang="en-US" sz="3980" dirty="0"/>
          </a:p>
        </p:txBody>
      </p:sp>
      <p:pic>
        <p:nvPicPr>
          <p:cNvPr id="5" name="Image 0" descr="preencoded.png">    </p:cNvPr>
          <p:cNvPicPr>
            <a:picLocks noChangeAspect="1"/>
          </p:cNvPicPr>
          <p:nvPr/>
        </p:nvPicPr>
        <p:blipFill>
          <a:blip r:embed="rId1"/>
          <a:stretch>
            <a:fillRect/>
          </a:stretch>
        </p:blipFill>
        <p:spPr>
          <a:xfrm>
            <a:off x="1477208" y="1962388"/>
            <a:ext cx="3564017" cy="2162413"/>
          </a:xfrm>
          <a:prstGeom prst="rect">
            <a:avLst/>
          </a:prstGeom>
        </p:spPr>
      </p:pic>
      <p:sp>
        <p:nvSpPr>
          <p:cNvPr id="6" name="Text 3"/>
          <p:cNvSpPr/>
          <p:nvPr/>
        </p:nvSpPr>
        <p:spPr>
          <a:xfrm>
            <a:off x="1477208" y="4352211"/>
            <a:ext cx="2527578" cy="315873"/>
          </a:xfrm>
          <a:prstGeom prst="rect">
            <a:avLst/>
          </a:prstGeom>
          <a:noFill/>
          <a:ln/>
        </p:spPr>
        <p:txBody>
          <a:bodyPr wrap="non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Curvature</a:t>
            </a:r>
            <a:endParaRPr lang="en-US" sz="1990" dirty="0"/>
          </a:p>
        </p:txBody>
      </p:sp>
      <p:sp>
        <p:nvSpPr>
          <p:cNvPr id="7" name="Text 4"/>
          <p:cNvSpPr/>
          <p:nvPr/>
        </p:nvSpPr>
        <p:spPr>
          <a:xfrm>
            <a:off x="1477208" y="4870252"/>
            <a:ext cx="3564017" cy="2586990"/>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Profile curvature is the curvature in the downslope direction (aspect) along a line formed by the intersection of an imaginary vertical plane with the ground surface. Profile curvature affects the driving and resisting stresses within a landslide in the direction of motion.</a:t>
            </a:r>
            <a:endParaRPr lang="en-US" sz="1592" dirty="0"/>
          </a:p>
        </p:txBody>
      </p:sp>
      <p:pic>
        <p:nvPicPr>
          <p:cNvPr id="8" name="Image 1" descr="preencoded.png">    </p:cNvPr>
          <p:cNvPicPr>
            <a:picLocks noChangeAspect="1"/>
          </p:cNvPicPr>
          <p:nvPr/>
        </p:nvPicPr>
        <p:blipFill>
          <a:blip r:embed="rId2"/>
          <a:stretch>
            <a:fillRect/>
          </a:stretch>
        </p:blipFill>
        <p:spPr>
          <a:xfrm>
            <a:off x="5542002" y="1962388"/>
            <a:ext cx="3562707" cy="2040850"/>
          </a:xfrm>
          <a:prstGeom prst="rect">
            <a:avLst/>
          </a:prstGeom>
        </p:spPr>
      </p:pic>
      <p:sp>
        <p:nvSpPr>
          <p:cNvPr id="9" name="Text 5"/>
          <p:cNvSpPr/>
          <p:nvPr/>
        </p:nvSpPr>
        <p:spPr>
          <a:xfrm>
            <a:off x="5542002" y="4230648"/>
            <a:ext cx="2527578" cy="315873"/>
          </a:xfrm>
          <a:prstGeom prst="rect">
            <a:avLst/>
          </a:prstGeom>
          <a:noFill/>
          <a:ln/>
        </p:spPr>
        <p:txBody>
          <a:bodyPr wrap="non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Plan</a:t>
            </a:r>
            <a:endParaRPr lang="en-US" sz="1990" dirty="0"/>
          </a:p>
        </p:txBody>
      </p:sp>
      <p:sp>
        <p:nvSpPr>
          <p:cNvPr id="10" name="Text 6"/>
          <p:cNvSpPr/>
          <p:nvPr/>
        </p:nvSpPr>
        <p:spPr>
          <a:xfrm>
            <a:off x="5542002" y="4748689"/>
            <a:ext cx="3562707" cy="2586990"/>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Plan curvature is the curvature of a line formed by the intersection of an imaginary horizontal plane with the ground surface. Plan curvature controls the convergence or divergence of landslide material and water in the direction of landslide motion</a:t>
            </a:r>
            <a:endParaRPr lang="en-US" sz="1592" dirty="0"/>
          </a:p>
        </p:txBody>
      </p:sp>
      <p:pic>
        <p:nvPicPr>
          <p:cNvPr id="11" name="Image 2" descr="preencoded.png">    </p:cNvPr>
          <p:cNvPicPr>
            <a:picLocks noChangeAspect="1"/>
          </p:cNvPicPr>
          <p:nvPr/>
        </p:nvPicPr>
        <p:blipFill>
          <a:blip r:embed="rId3"/>
          <a:stretch>
            <a:fillRect/>
          </a:stretch>
        </p:blipFill>
        <p:spPr>
          <a:xfrm>
            <a:off x="9605486" y="1962388"/>
            <a:ext cx="3562707" cy="2206704"/>
          </a:xfrm>
          <a:prstGeom prst="rect">
            <a:avLst/>
          </a:prstGeom>
        </p:spPr>
      </p:pic>
      <p:sp>
        <p:nvSpPr>
          <p:cNvPr id="12" name="Text 7"/>
          <p:cNvSpPr/>
          <p:nvPr/>
        </p:nvSpPr>
        <p:spPr>
          <a:xfrm>
            <a:off x="9605486" y="4396502"/>
            <a:ext cx="2527578" cy="315873"/>
          </a:xfrm>
          <a:prstGeom prst="rect">
            <a:avLst/>
          </a:prstGeom>
          <a:noFill/>
          <a:ln/>
        </p:spPr>
        <p:txBody>
          <a:bodyPr wrap="non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Flow</a:t>
            </a:r>
            <a:endParaRPr lang="en-US" sz="1990" dirty="0"/>
          </a:p>
        </p:txBody>
      </p:sp>
      <p:sp>
        <p:nvSpPr>
          <p:cNvPr id="13" name="Text 8"/>
          <p:cNvSpPr/>
          <p:nvPr/>
        </p:nvSpPr>
        <p:spPr>
          <a:xfrm>
            <a:off x="9605486" y="4914543"/>
            <a:ext cx="3562707" cy="2586990"/>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Flows occur when the material, soil, and/or rock, behave more like a liquid or fluid. Flows include mudflows, debris flows or lahars superheated water that moves down an erupting volcano). Flows occur due to a large amount of water or ice present in the soil or material.</a:t>
            </a:r>
            <a:endParaRPr lang="en-US" sz="1592"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156853"/>
          </a:xfrm>
          <a:prstGeom prst="roundRect">
            <a:avLst>
              <a:gd name="adj" fmla="val 1487"/>
            </a:avLst>
          </a:prstGeom>
          <a:solidFill>
            <a:srgbClr val="FBFAFF"/>
          </a:solidFill>
          <a:ln/>
        </p:spPr>
      </p:sp>
      <p:sp>
        <p:nvSpPr>
          <p:cNvPr id="4" name="Text 2"/>
          <p:cNvSpPr/>
          <p:nvPr/>
        </p:nvSpPr>
        <p:spPr>
          <a:xfrm>
            <a:off x="1477208" y="799862"/>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Features</a:t>
            </a:r>
            <a:endParaRPr lang="en-US" sz="3980" dirty="0"/>
          </a:p>
        </p:txBody>
      </p:sp>
      <p:pic>
        <p:nvPicPr>
          <p:cNvPr id="5" name="Image 0" descr="preencoded.png">    </p:cNvPr>
          <p:cNvPicPr>
            <a:picLocks noChangeAspect="1"/>
          </p:cNvPicPr>
          <p:nvPr/>
        </p:nvPicPr>
        <p:blipFill>
          <a:blip r:embed="rId1"/>
          <a:stretch>
            <a:fillRect/>
          </a:stretch>
        </p:blipFill>
        <p:spPr>
          <a:xfrm>
            <a:off x="1477208" y="1962388"/>
            <a:ext cx="5591413" cy="3128010"/>
          </a:xfrm>
          <a:prstGeom prst="rect">
            <a:avLst/>
          </a:prstGeom>
        </p:spPr>
      </p:pic>
      <p:sp>
        <p:nvSpPr>
          <p:cNvPr id="6" name="Text 3"/>
          <p:cNvSpPr/>
          <p:nvPr/>
        </p:nvSpPr>
        <p:spPr>
          <a:xfrm>
            <a:off x="1477208" y="5317808"/>
            <a:ext cx="3033117" cy="379214"/>
          </a:xfrm>
          <a:prstGeom prst="rect">
            <a:avLst/>
          </a:prstGeom>
          <a:noFill/>
          <a:ln/>
        </p:spPr>
        <p:txBody>
          <a:bodyPr wrap="none" rtlCol="0" anchor="t"/>
          <a:lstStyle/>
          <a:p>
            <a:pPr indent="0" marL="0">
              <a:lnSpc>
                <a:spcPts val="2985"/>
              </a:lnSpc>
              <a:buNone/>
            </a:pPr>
            <a:r>
              <a:rPr lang="en-US" sz="2388" dirty="0">
                <a:solidFill>
                  <a:srgbClr val="5955EB"/>
                </a:solidFill>
                <a:latin typeface="Libre Baskerville" pitchFamily="34" charset="0"/>
                <a:ea typeface="Libre Baskerville" pitchFamily="34" charset="-122"/>
                <a:cs typeface="Libre Baskerville" pitchFamily="34" charset="-120"/>
              </a:rPr>
              <a:t>Lithology</a:t>
            </a:r>
            <a:endParaRPr lang="en-US" sz="2388" dirty="0"/>
          </a:p>
        </p:txBody>
      </p:sp>
      <p:sp>
        <p:nvSpPr>
          <p:cNvPr id="7" name="Text 4"/>
          <p:cNvSpPr/>
          <p:nvPr/>
        </p:nvSpPr>
        <p:spPr>
          <a:xfrm>
            <a:off x="1477208" y="5899190"/>
            <a:ext cx="5591413" cy="1616869"/>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Lithology is the general characteristics of sediments, rocks and rock types present in a stratigraphic division of the earth. Several studies have concluded that lithology has a strong impact on spatial variation of landslide prevalence, type and depth</a:t>
            </a:r>
            <a:endParaRPr lang="en-US" sz="1592" dirty="0"/>
          </a:p>
        </p:txBody>
      </p:sp>
      <p:pic>
        <p:nvPicPr>
          <p:cNvPr id="8" name="Image 1" descr="preencoded.png">    </p:cNvPr>
          <p:cNvPicPr>
            <a:picLocks noChangeAspect="1"/>
          </p:cNvPicPr>
          <p:nvPr/>
        </p:nvPicPr>
        <p:blipFill>
          <a:blip r:embed="rId2"/>
          <a:stretch>
            <a:fillRect/>
          </a:stretch>
        </p:blipFill>
        <p:spPr>
          <a:xfrm>
            <a:off x="7569398" y="1962388"/>
            <a:ext cx="5591413" cy="3274695"/>
          </a:xfrm>
          <a:prstGeom prst="rect">
            <a:avLst/>
          </a:prstGeom>
        </p:spPr>
      </p:pic>
      <p:sp>
        <p:nvSpPr>
          <p:cNvPr id="9" name="Text 5"/>
          <p:cNvSpPr/>
          <p:nvPr/>
        </p:nvSpPr>
        <p:spPr>
          <a:xfrm>
            <a:off x="7569398" y="5464493"/>
            <a:ext cx="3033117" cy="379214"/>
          </a:xfrm>
          <a:prstGeom prst="rect">
            <a:avLst/>
          </a:prstGeom>
          <a:noFill/>
          <a:ln/>
        </p:spPr>
        <p:txBody>
          <a:bodyPr wrap="none" rtlCol="0" anchor="t"/>
          <a:lstStyle/>
          <a:p>
            <a:pPr indent="0" marL="0">
              <a:lnSpc>
                <a:spcPts val="2985"/>
              </a:lnSpc>
              <a:buNone/>
            </a:pPr>
            <a:r>
              <a:rPr lang="en-US" sz="2388" dirty="0">
                <a:solidFill>
                  <a:srgbClr val="5955EB"/>
                </a:solidFill>
                <a:latin typeface="Libre Baskerville" pitchFamily="34" charset="0"/>
                <a:ea typeface="Libre Baskerville" pitchFamily="34" charset="-122"/>
                <a:cs typeface="Libre Baskerville" pitchFamily="34" charset="-120"/>
              </a:rPr>
              <a:t>Precipitation</a:t>
            </a:r>
            <a:endParaRPr lang="en-US" sz="2388" dirty="0"/>
          </a:p>
        </p:txBody>
      </p:sp>
      <p:sp>
        <p:nvSpPr>
          <p:cNvPr id="10" name="Text 6"/>
          <p:cNvSpPr/>
          <p:nvPr/>
        </p:nvSpPr>
        <p:spPr>
          <a:xfrm>
            <a:off x="7569398" y="6045875"/>
            <a:ext cx="5591413" cy="1616869"/>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Rainfall is one of the most significant triggering factors for landslide occurrence. In general, the rainfall infiltration results in changing the suction and the moisture of soil, raising the unit weight of soil, and reducing the shear strength of soil in the colluvium of landslide</a:t>
            </a:r>
            <a:endParaRPr lang="en-US" sz="1592"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512213"/>
            <a:ext cx="11675983" cy="1743789"/>
          </a:xfrm>
          <a:prstGeom prst="rect">
            <a:avLst/>
          </a:prstGeom>
          <a:noFill/>
          <a:ln/>
        </p:spPr>
        <p:txBody>
          <a:bodyPr wrap="square" rtlCol="0" anchor="t"/>
          <a:lstStyle/>
          <a:p>
            <a:pPr indent="0" marL="0">
              <a:lnSpc>
                <a:spcPts val="6866"/>
              </a:lnSpc>
              <a:buNone/>
            </a:pPr>
            <a:r>
              <a:rPr lang="en-US" sz="5493" dirty="0">
                <a:solidFill>
                  <a:srgbClr val="5955EB"/>
                </a:solidFill>
                <a:latin typeface="Libre Baskerville" pitchFamily="34" charset="0"/>
                <a:ea typeface="Libre Baskerville" pitchFamily="34" charset="-122"/>
                <a:cs typeface="Libre Baskerville" pitchFamily="34" charset="-120"/>
              </a:rPr>
              <a:t>Motivation Behind the CRIS System</a:t>
            </a:r>
            <a:endParaRPr lang="en-US" sz="5493" dirty="0"/>
          </a:p>
        </p:txBody>
      </p:sp>
      <p:sp>
        <p:nvSpPr>
          <p:cNvPr id="5" name="Text 3"/>
          <p:cNvSpPr/>
          <p:nvPr/>
        </p:nvSpPr>
        <p:spPr>
          <a:xfrm>
            <a:off x="1477208" y="3660338"/>
            <a:ext cx="11675983" cy="1293495"/>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The Comprehensive Railway Intelligent Safety System (CRISS) is born out of a pressing need to prevent tragic accidents involving vehicles falling from overbridges and boulders falling from the mountains onto railway tracks. These accidents have claimed numerous lives and caused extensive damage to property, underscoring the urgency and importance of developing a proactive safety solution.</a:t>
            </a:r>
            <a:endParaRPr lang="en-US" sz="1592" dirty="0"/>
          </a:p>
        </p:txBody>
      </p:sp>
      <p:sp>
        <p:nvSpPr>
          <p:cNvPr id="6" name="Text 4"/>
          <p:cNvSpPr/>
          <p:nvPr/>
        </p:nvSpPr>
        <p:spPr>
          <a:xfrm>
            <a:off x="1800701" y="5181243"/>
            <a:ext cx="11352490"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Car Falls off ROB, Several Trains Delayed </a:t>
            </a:r>
            <a:pPr algn="l" indent="0" marL="0">
              <a:lnSpc>
                <a:spcPts val="2548"/>
              </a:lnSpc>
              <a:buNone/>
            </a:pPr>
            <a:r>
              <a:rPr lang="en-US" sz="1592" b="1" u="sng" dirty="0">
                <a:solidFill>
                  <a:srgbClr val="5955EB"/>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(Times of India)</a:t>
            </a:r>
            <a:endParaRPr lang="en-US" sz="1592" dirty="0"/>
          </a:p>
        </p:txBody>
      </p:sp>
      <p:sp>
        <p:nvSpPr>
          <p:cNvPr id="7" name="Text 5"/>
          <p:cNvSpPr/>
          <p:nvPr/>
        </p:nvSpPr>
        <p:spPr>
          <a:xfrm>
            <a:off x="1800701" y="5585460"/>
            <a:ext cx="11352490" cy="323374"/>
          </a:xfrm>
          <a:prstGeom prst="rect">
            <a:avLst/>
          </a:prstGeom>
          <a:noFill/>
          <a:ln/>
        </p:spPr>
        <p:txBody>
          <a:bodyPr wrap="none" rtlCol="0" anchor="t"/>
          <a:lstStyle/>
          <a:p>
            <a:pPr algn="l" marL="342900" indent="-342900">
              <a:lnSpc>
                <a:spcPts val="2548"/>
              </a:lnSpc>
              <a:buSzPct val="100000"/>
              <a:buChar char="•"/>
            </a:pPr>
            <a:r>
              <a:rPr lang="en-US" sz="1592" b="1" u="sng" dirty="0">
                <a:solidFill>
                  <a:srgbClr val="5955EB"/>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Landslide, Heavy Rain Led to Duronto Derailment: Railways (Times of India)</a:t>
            </a:r>
            <a:endParaRPr lang="en-US" sz="1592" dirty="0"/>
          </a:p>
        </p:txBody>
      </p:sp>
      <p:sp>
        <p:nvSpPr>
          <p:cNvPr id="8" name="Text 6"/>
          <p:cNvSpPr/>
          <p:nvPr/>
        </p:nvSpPr>
        <p:spPr>
          <a:xfrm>
            <a:off x="1800701" y="5989677"/>
            <a:ext cx="11352490" cy="323374"/>
          </a:xfrm>
          <a:prstGeom prst="rect">
            <a:avLst/>
          </a:prstGeom>
          <a:noFill/>
          <a:ln/>
        </p:spPr>
        <p:txBody>
          <a:bodyPr wrap="none" rtlCol="0" anchor="t"/>
          <a:lstStyle/>
          <a:p>
            <a:pPr algn="l" marL="342900" indent="-342900">
              <a:lnSpc>
                <a:spcPts val="2548"/>
              </a:lnSpc>
              <a:buSzPct val="100000"/>
              <a:buChar char="•"/>
            </a:pPr>
            <a:r>
              <a:rPr lang="en-US" sz="1592" u="sng" dirty="0">
                <a:solidFill>
                  <a:srgbClr val="5955EB"/>
                </a:solidFill>
                <a:latin typeface="Open Sans" pitchFamily="34" charset="0"/>
                <a:ea typeface="Open Sans" pitchFamily="34" charset="-122"/>
                <a:cs typeface="Open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24 Dead, 60 Injured in Rail Mishap as Engine Hits Boulder Near Mumbai</a:t>
            </a:r>
            <a:endParaRPr lang="en-US" sz="1592" dirty="0"/>
          </a:p>
        </p:txBody>
      </p:sp>
      <p:sp>
        <p:nvSpPr>
          <p:cNvPr id="9" name="Text 7"/>
          <p:cNvSpPr/>
          <p:nvPr/>
        </p:nvSpPr>
        <p:spPr>
          <a:xfrm>
            <a:off x="1800701" y="6393894"/>
            <a:ext cx="11352490" cy="323374"/>
          </a:xfrm>
          <a:prstGeom prst="rect">
            <a:avLst/>
          </a:prstGeom>
          <a:noFill/>
          <a:ln/>
        </p:spPr>
        <p:txBody>
          <a:bodyPr wrap="none" rtlCol="0" anchor="t"/>
          <a:lstStyle/>
          <a:p>
            <a:pPr algn="l" marL="342900" indent="-342900">
              <a:lnSpc>
                <a:spcPts val="2548"/>
              </a:lnSpc>
              <a:buSzPct val="100000"/>
              <a:buChar char="•"/>
            </a:pPr>
            <a:r>
              <a:rPr lang="en-US" sz="1592" u="sng" dirty="0">
                <a:solidFill>
                  <a:srgbClr val="5955EB"/>
                </a:solidFill>
                <a:latin typeface="Open Sans" pitchFamily="34" charset="0"/>
                <a:ea typeface="Open Sans" pitchFamily="34" charset="-122"/>
                <a:cs typeface="Open Sans" pitchFamily="34" charset="-120"/>
                <a:hlinkClick r:id="rId4" invalidUrl="" action="" tgtFrame="" tooltip="" history="1" highlightClick="0" endSnd="0">
                  <a:extLst>
                    <a:ext uri="{A12FA001-AC4F-418D-AE19-62706E023703}">
                      <ahyp:hlinkClr xmlns:ahyp="http://schemas.microsoft.com/office/drawing/2018/hyperlinkcolor" val="tx"/>
                    </a:ext>
                  </a:extLst>
                </a:hlinkClick>
              </a:rPr>
              <a:t>9 Killed, Over 40 Injured as Bengaluru-Ernakulam Express Derails Near Hosur (The Indian Express)</a:t>
            </a:r>
            <a:endParaRPr lang="en-US" sz="1592" dirty="0"/>
          </a:p>
        </p:txBody>
      </p:sp>
      <p:pic>
        <p:nvPicPr>
          <p:cNvPr id="10" name="Image 0"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739902"/>
          </a:xfrm>
          <a:prstGeom prst="roundRect">
            <a:avLst>
              <a:gd name="adj" fmla="val 1388"/>
            </a:avLst>
          </a:prstGeom>
          <a:solidFill>
            <a:srgbClr val="FBFAFF"/>
          </a:solidFill>
          <a:ln/>
        </p:spPr>
      </p:sp>
      <p:sp>
        <p:nvSpPr>
          <p:cNvPr id="4" name="Text 2"/>
          <p:cNvSpPr/>
          <p:nvPr/>
        </p:nvSpPr>
        <p:spPr>
          <a:xfrm>
            <a:off x="1477208" y="799862"/>
            <a:ext cx="5269587"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Feature Engineering</a:t>
            </a:r>
            <a:endParaRPr lang="en-US" sz="3980" dirty="0"/>
          </a:p>
        </p:txBody>
      </p:sp>
      <p:pic>
        <p:nvPicPr>
          <p:cNvPr id="5" name="Image 0" descr="preencoded.png">    </p:cNvPr>
          <p:cNvPicPr>
            <a:picLocks noChangeAspect="1"/>
          </p:cNvPicPr>
          <p:nvPr/>
        </p:nvPicPr>
        <p:blipFill>
          <a:blip r:embed="rId1"/>
          <a:stretch>
            <a:fillRect/>
          </a:stretch>
        </p:blipFill>
        <p:spPr>
          <a:xfrm>
            <a:off x="1477208" y="1962388"/>
            <a:ext cx="4609981" cy="5151239"/>
          </a:xfrm>
          <a:prstGeom prst="rect">
            <a:avLst/>
          </a:prstGeom>
        </p:spPr>
      </p:pic>
      <p:sp>
        <p:nvSpPr>
          <p:cNvPr id="6" name="Text 3"/>
          <p:cNvSpPr/>
          <p:nvPr/>
        </p:nvSpPr>
        <p:spPr>
          <a:xfrm>
            <a:off x="1477208" y="7341037"/>
            <a:ext cx="3033117" cy="379214"/>
          </a:xfrm>
          <a:prstGeom prst="rect">
            <a:avLst/>
          </a:prstGeom>
          <a:noFill/>
          <a:ln/>
        </p:spPr>
        <p:txBody>
          <a:bodyPr wrap="none" rtlCol="0" anchor="t"/>
          <a:lstStyle/>
          <a:p>
            <a:pPr indent="0" marL="0">
              <a:lnSpc>
                <a:spcPts val="2985"/>
              </a:lnSpc>
              <a:buNone/>
            </a:pPr>
            <a:endParaRPr lang="en-US" sz="2388" dirty="0"/>
          </a:p>
        </p:txBody>
      </p:sp>
      <p:sp>
        <p:nvSpPr>
          <p:cNvPr id="7" name="Text 4"/>
          <p:cNvSpPr/>
          <p:nvPr/>
        </p:nvSpPr>
        <p:spPr>
          <a:xfrm>
            <a:off x="1477208" y="7922419"/>
            <a:ext cx="5591413" cy="323374"/>
          </a:xfrm>
          <a:prstGeom prst="rect">
            <a:avLst/>
          </a:prstGeom>
          <a:noFill/>
          <a:ln/>
        </p:spPr>
        <p:txBody>
          <a:bodyPr wrap="none" rtlCol="0" anchor="t"/>
          <a:lstStyle/>
          <a:p>
            <a:pPr indent="0" marL="0">
              <a:lnSpc>
                <a:spcPts val="2548"/>
              </a:lnSpc>
              <a:buNone/>
            </a:pPr>
            <a:endParaRPr lang="en-US" sz="1592" dirty="0"/>
          </a:p>
        </p:txBody>
      </p:sp>
      <p:pic>
        <p:nvPicPr>
          <p:cNvPr id="8" name="Image 1" descr="preencoded.png">    </p:cNvPr>
          <p:cNvPicPr>
            <a:picLocks noChangeAspect="1"/>
          </p:cNvPicPr>
          <p:nvPr/>
        </p:nvPicPr>
        <p:blipFill>
          <a:blip r:embed="rId2"/>
          <a:stretch>
            <a:fillRect/>
          </a:stretch>
        </p:blipFill>
        <p:spPr>
          <a:xfrm>
            <a:off x="7569398" y="1962388"/>
            <a:ext cx="4857631" cy="5151120"/>
          </a:xfrm>
          <a:prstGeom prst="rect">
            <a:avLst/>
          </a:prstGeom>
        </p:spPr>
      </p:pic>
      <p:sp>
        <p:nvSpPr>
          <p:cNvPr id="9" name="Text 5"/>
          <p:cNvSpPr/>
          <p:nvPr/>
        </p:nvSpPr>
        <p:spPr>
          <a:xfrm>
            <a:off x="7569398" y="7340918"/>
            <a:ext cx="3033117" cy="379214"/>
          </a:xfrm>
          <a:prstGeom prst="rect">
            <a:avLst/>
          </a:prstGeom>
          <a:noFill/>
          <a:ln/>
        </p:spPr>
        <p:txBody>
          <a:bodyPr wrap="none" rtlCol="0" anchor="t"/>
          <a:lstStyle/>
          <a:p>
            <a:pPr indent="0" marL="0">
              <a:lnSpc>
                <a:spcPts val="2985"/>
              </a:lnSpc>
              <a:buNone/>
            </a:pPr>
            <a:endParaRPr lang="en-US" sz="2388" dirty="0"/>
          </a:p>
        </p:txBody>
      </p:sp>
      <p:sp>
        <p:nvSpPr>
          <p:cNvPr id="10" name="Text 6"/>
          <p:cNvSpPr/>
          <p:nvPr/>
        </p:nvSpPr>
        <p:spPr>
          <a:xfrm>
            <a:off x="7569398" y="7922300"/>
            <a:ext cx="5591413" cy="323374"/>
          </a:xfrm>
          <a:prstGeom prst="rect">
            <a:avLst/>
          </a:prstGeom>
          <a:noFill/>
          <a:ln/>
        </p:spPr>
        <p:txBody>
          <a:bodyPr wrap="none" rtlCol="0" anchor="t"/>
          <a:lstStyle/>
          <a:p>
            <a:pPr indent="0" marL="0">
              <a:lnSpc>
                <a:spcPts val="2548"/>
              </a:lnSpc>
              <a:buNone/>
            </a:pPr>
            <a:endParaRPr lang="en-US" sz="1592"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71701"/>
            <a:ext cx="13192363" cy="7686080"/>
          </a:xfrm>
          <a:prstGeom prst="roundRect">
            <a:avLst>
              <a:gd name="adj" fmla="val 1579"/>
            </a:avLst>
          </a:prstGeom>
          <a:solidFill>
            <a:srgbClr val="FBFAFF"/>
          </a:solidFill>
          <a:ln/>
        </p:spPr>
      </p:sp>
      <p:sp>
        <p:nvSpPr>
          <p:cNvPr id="4" name="Text 2"/>
          <p:cNvSpPr/>
          <p:nvPr/>
        </p:nvSpPr>
        <p:spPr>
          <a:xfrm>
            <a:off x="1477208" y="827723"/>
            <a:ext cx="5055156" cy="631865"/>
          </a:xfrm>
          <a:prstGeom prst="rect">
            <a:avLst/>
          </a:prstGeom>
          <a:noFill/>
          <a:ln/>
        </p:spPr>
        <p:txBody>
          <a:bodyPr wrap="none" rtlCol="0" anchor="t"/>
          <a:lstStyle/>
          <a:p>
            <a:pPr indent="0" marL="0">
              <a:lnSpc>
                <a:spcPts val="4976"/>
              </a:lnSpc>
              <a:buNone/>
            </a:pPr>
            <a:endParaRPr lang="en-US" sz="3980" dirty="0"/>
          </a:p>
        </p:txBody>
      </p:sp>
      <p:pic>
        <p:nvPicPr>
          <p:cNvPr id="5" name="Image 0" descr="preencoded.png">    </p:cNvPr>
          <p:cNvPicPr>
            <a:picLocks noChangeAspect="1"/>
          </p:cNvPicPr>
          <p:nvPr/>
        </p:nvPicPr>
        <p:blipFill>
          <a:blip r:embed="rId1"/>
          <a:stretch>
            <a:fillRect/>
          </a:stretch>
        </p:blipFill>
        <p:spPr>
          <a:xfrm>
            <a:off x="1477208" y="1990249"/>
            <a:ext cx="5591413" cy="4097417"/>
          </a:xfrm>
          <a:prstGeom prst="rect">
            <a:avLst/>
          </a:prstGeom>
        </p:spPr>
      </p:pic>
      <p:sp>
        <p:nvSpPr>
          <p:cNvPr id="6" name="Text 3"/>
          <p:cNvSpPr/>
          <p:nvPr/>
        </p:nvSpPr>
        <p:spPr>
          <a:xfrm>
            <a:off x="1477208" y="6315075"/>
            <a:ext cx="3033117" cy="379214"/>
          </a:xfrm>
          <a:prstGeom prst="rect">
            <a:avLst/>
          </a:prstGeom>
          <a:noFill/>
          <a:ln/>
        </p:spPr>
        <p:txBody>
          <a:bodyPr wrap="none" rtlCol="0" anchor="t"/>
          <a:lstStyle/>
          <a:p>
            <a:pPr indent="0" marL="0">
              <a:lnSpc>
                <a:spcPts val="2985"/>
              </a:lnSpc>
              <a:buNone/>
            </a:pPr>
            <a:endParaRPr lang="en-US" sz="2388" dirty="0"/>
          </a:p>
        </p:txBody>
      </p:sp>
      <p:sp>
        <p:nvSpPr>
          <p:cNvPr id="7" name="Text 4"/>
          <p:cNvSpPr/>
          <p:nvPr/>
        </p:nvSpPr>
        <p:spPr>
          <a:xfrm>
            <a:off x="1477208" y="6896457"/>
            <a:ext cx="5591413" cy="323374"/>
          </a:xfrm>
          <a:prstGeom prst="rect">
            <a:avLst/>
          </a:prstGeom>
          <a:noFill/>
          <a:ln/>
        </p:spPr>
        <p:txBody>
          <a:bodyPr wrap="none" rtlCol="0" anchor="t"/>
          <a:lstStyle/>
          <a:p>
            <a:pPr indent="0" marL="0">
              <a:lnSpc>
                <a:spcPts val="2548"/>
              </a:lnSpc>
              <a:buNone/>
            </a:pPr>
            <a:endParaRPr lang="en-US" sz="1592" dirty="0"/>
          </a:p>
        </p:txBody>
      </p:sp>
      <p:pic>
        <p:nvPicPr>
          <p:cNvPr id="8" name="Image 1" descr="preencoded.png">    </p:cNvPr>
          <p:cNvPicPr>
            <a:picLocks noChangeAspect="1"/>
          </p:cNvPicPr>
          <p:nvPr/>
        </p:nvPicPr>
        <p:blipFill>
          <a:blip r:embed="rId2"/>
          <a:stretch>
            <a:fillRect/>
          </a:stretch>
        </p:blipFill>
        <p:spPr>
          <a:xfrm>
            <a:off x="7569398" y="1990249"/>
            <a:ext cx="5591413" cy="3251716"/>
          </a:xfrm>
          <a:prstGeom prst="rect">
            <a:avLst/>
          </a:prstGeom>
        </p:spPr>
      </p:pic>
      <p:sp>
        <p:nvSpPr>
          <p:cNvPr id="9" name="Text 5"/>
          <p:cNvSpPr/>
          <p:nvPr/>
        </p:nvSpPr>
        <p:spPr>
          <a:xfrm>
            <a:off x="7569398" y="5469374"/>
            <a:ext cx="3033117" cy="379214"/>
          </a:xfrm>
          <a:prstGeom prst="rect">
            <a:avLst/>
          </a:prstGeom>
          <a:noFill/>
          <a:ln/>
        </p:spPr>
        <p:txBody>
          <a:bodyPr wrap="none" rtlCol="0" anchor="t"/>
          <a:lstStyle/>
          <a:p>
            <a:pPr indent="0" marL="0">
              <a:lnSpc>
                <a:spcPts val="2985"/>
              </a:lnSpc>
              <a:buNone/>
            </a:pPr>
            <a:endParaRPr lang="en-US" sz="2388" dirty="0"/>
          </a:p>
        </p:txBody>
      </p:sp>
      <p:sp>
        <p:nvSpPr>
          <p:cNvPr id="10" name="Text 6"/>
          <p:cNvSpPr/>
          <p:nvPr/>
        </p:nvSpPr>
        <p:spPr>
          <a:xfrm>
            <a:off x="7569398" y="6050756"/>
            <a:ext cx="5591413" cy="323374"/>
          </a:xfrm>
          <a:prstGeom prst="rect">
            <a:avLst/>
          </a:prstGeom>
          <a:noFill/>
          <a:ln/>
        </p:spPr>
        <p:txBody>
          <a:bodyPr wrap="none" rtlCol="0" anchor="t"/>
          <a:lstStyle/>
          <a:p>
            <a:pPr indent="0" marL="0">
              <a:lnSpc>
                <a:spcPts val="2548"/>
              </a:lnSpc>
              <a:buNone/>
            </a:pPr>
            <a:endParaRPr lang="en-US" sz="1592"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739902"/>
          </a:xfrm>
          <a:prstGeom prst="roundRect">
            <a:avLst>
              <a:gd name="adj" fmla="val 1388"/>
            </a:avLst>
          </a:prstGeom>
          <a:solidFill>
            <a:srgbClr val="FBFAFF"/>
          </a:solidFill>
          <a:ln/>
        </p:spPr>
      </p:sp>
      <p:sp>
        <p:nvSpPr>
          <p:cNvPr id="4" name="Text 2"/>
          <p:cNvSpPr/>
          <p:nvPr/>
        </p:nvSpPr>
        <p:spPr>
          <a:xfrm>
            <a:off x="1477208" y="799862"/>
            <a:ext cx="5055156" cy="631865"/>
          </a:xfrm>
          <a:prstGeom prst="rect">
            <a:avLst/>
          </a:prstGeom>
          <a:noFill/>
          <a:ln/>
        </p:spPr>
        <p:txBody>
          <a:bodyPr wrap="none" rtlCol="0" anchor="t"/>
          <a:lstStyle/>
          <a:p>
            <a:pPr indent="0" marL="0">
              <a:lnSpc>
                <a:spcPts val="4976"/>
              </a:lnSpc>
              <a:buNone/>
            </a:pPr>
            <a:endParaRPr lang="en-US" sz="3980" dirty="0"/>
          </a:p>
        </p:txBody>
      </p:sp>
      <p:pic>
        <p:nvPicPr>
          <p:cNvPr id="5" name="Image 0" descr="preencoded.png">    </p:cNvPr>
          <p:cNvPicPr>
            <a:picLocks noChangeAspect="1"/>
          </p:cNvPicPr>
          <p:nvPr/>
        </p:nvPicPr>
        <p:blipFill>
          <a:blip r:embed="rId1"/>
          <a:stretch>
            <a:fillRect/>
          </a:stretch>
        </p:blipFill>
        <p:spPr>
          <a:xfrm>
            <a:off x="1477208" y="1962388"/>
            <a:ext cx="5080754" cy="5151239"/>
          </a:xfrm>
          <a:prstGeom prst="rect">
            <a:avLst/>
          </a:prstGeom>
        </p:spPr>
      </p:pic>
      <p:sp>
        <p:nvSpPr>
          <p:cNvPr id="6" name="Text 3"/>
          <p:cNvSpPr/>
          <p:nvPr/>
        </p:nvSpPr>
        <p:spPr>
          <a:xfrm>
            <a:off x="1477208" y="7341037"/>
            <a:ext cx="3033117" cy="379214"/>
          </a:xfrm>
          <a:prstGeom prst="rect">
            <a:avLst/>
          </a:prstGeom>
          <a:noFill/>
          <a:ln/>
        </p:spPr>
        <p:txBody>
          <a:bodyPr wrap="none" rtlCol="0" anchor="t"/>
          <a:lstStyle/>
          <a:p>
            <a:pPr indent="0" marL="0">
              <a:lnSpc>
                <a:spcPts val="2985"/>
              </a:lnSpc>
              <a:buNone/>
            </a:pPr>
            <a:endParaRPr lang="en-US" sz="2388" dirty="0"/>
          </a:p>
        </p:txBody>
      </p:sp>
      <p:sp>
        <p:nvSpPr>
          <p:cNvPr id="7" name="Text 4"/>
          <p:cNvSpPr/>
          <p:nvPr/>
        </p:nvSpPr>
        <p:spPr>
          <a:xfrm>
            <a:off x="1477208" y="7922419"/>
            <a:ext cx="5591413" cy="323374"/>
          </a:xfrm>
          <a:prstGeom prst="rect">
            <a:avLst/>
          </a:prstGeom>
          <a:noFill/>
          <a:ln/>
        </p:spPr>
        <p:txBody>
          <a:bodyPr wrap="none" rtlCol="0" anchor="t"/>
          <a:lstStyle/>
          <a:p>
            <a:pPr indent="0" marL="0">
              <a:lnSpc>
                <a:spcPts val="2548"/>
              </a:lnSpc>
              <a:buNone/>
            </a:pPr>
            <a:endParaRPr lang="en-US" sz="1592" dirty="0"/>
          </a:p>
        </p:txBody>
      </p:sp>
      <p:pic>
        <p:nvPicPr>
          <p:cNvPr id="8" name="Image 1" descr="preencoded.png">    </p:cNvPr>
          <p:cNvPicPr>
            <a:picLocks noChangeAspect="1"/>
          </p:cNvPicPr>
          <p:nvPr/>
        </p:nvPicPr>
        <p:blipFill>
          <a:blip r:embed="rId2"/>
          <a:stretch>
            <a:fillRect/>
          </a:stretch>
        </p:blipFill>
        <p:spPr>
          <a:xfrm>
            <a:off x="7569398" y="1962388"/>
            <a:ext cx="5591413" cy="3497342"/>
          </a:xfrm>
          <a:prstGeom prst="rect">
            <a:avLst/>
          </a:prstGeom>
        </p:spPr>
      </p:pic>
      <p:sp>
        <p:nvSpPr>
          <p:cNvPr id="9" name="Text 5"/>
          <p:cNvSpPr/>
          <p:nvPr/>
        </p:nvSpPr>
        <p:spPr>
          <a:xfrm>
            <a:off x="7569398" y="5687139"/>
            <a:ext cx="3033117" cy="379214"/>
          </a:xfrm>
          <a:prstGeom prst="rect">
            <a:avLst/>
          </a:prstGeom>
          <a:noFill/>
          <a:ln/>
        </p:spPr>
        <p:txBody>
          <a:bodyPr wrap="none" rtlCol="0" anchor="t"/>
          <a:lstStyle/>
          <a:p>
            <a:pPr indent="0" marL="0">
              <a:lnSpc>
                <a:spcPts val="2985"/>
              </a:lnSpc>
              <a:buNone/>
            </a:pPr>
            <a:endParaRPr lang="en-US" sz="2388" dirty="0"/>
          </a:p>
        </p:txBody>
      </p:sp>
      <p:sp>
        <p:nvSpPr>
          <p:cNvPr id="10" name="Text 6"/>
          <p:cNvSpPr/>
          <p:nvPr/>
        </p:nvSpPr>
        <p:spPr>
          <a:xfrm>
            <a:off x="7569398" y="6268522"/>
            <a:ext cx="5591413" cy="323374"/>
          </a:xfrm>
          <a:prstGeom prst="rect">
            <a:avLst/>
          </a:prstGeom>
          <a:noFill/>
          <a:ln/>
        </p:spPr>
        <p:txBody>
          <a:bodyPr wrap="none" rtlCol="0" anchor="t"/>
          <a:lstStyle/>
          <a:p>
            <a:pPr indent="0" marL="0">
              <a:lnSpc>
                <a:spcPts val="2548"/>
              </a:lnSpc>
              <a:buNone/>
            </a:pPr>
            <a:endParaRPr lang="en-US" sz="1592"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459272"/>
          </a:xfrm>
          <a:prstGeom prst="roundRect">
            <a:avLst>
              <a:gd name="adj" fmla="val 1434"/>
            </a:avLst>
          </a:prstGeom>
          <a:solidFill>
            <a:srgbClr val="FBFAFF"/>
          </a:solidFill>
          <a:ln/>
        </p:spPr>
      </p:sp>
      <p:sp>
        <p:nvSpPr>
          <p:cNvPr id="4" name="Text 2"/>
          <p:cNvSpPr/>
          <p:nvPr/>
        </p:nvSpPr>
        <p:spPr>
          <a:xfrm>
            <a:off x="1477208" y="799862"/>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ML models used </a:t>
            </a:r>
            <a:endParaRPr lang="en-US" sz="3980" dirty="0"/>
          </a:p>
        </p:txBody>
      </p:sp>
      <p:sp>
        <p:nvSpPr>
          <p:cNvPr id="5" name="Text 3"/>
          <p:cNvSpPr/>
          <p:nvPr/>
        </p:nvSpPr>
        <p:spPr>
          <a:xfrm>
            <a:off x="1477208" y="1836063"/>
            <a:ext cx="11675983" cy="1293495"/>
          </a:xfrm>
          <a:prstGeom prst="rect">
            <a:avLst/>
          </a:prstGeom>
          <a:noFill/>
          <a:ln/>
        </p:spPr>
        <p:txBody>
          <a:bodyPr wrap="square" rtlCol="0" anchor="t"/>
          <a:lstStyle/>
          <a:p>
            <a:pPr indent="0" marL="0">
              <a:lnSpc>
                <a:spcPts val="2548"/>
              </a:lnSpc>
              <a:buNone/>
            </a:pPr>
            <a:r>
              <a:rPr lang="en-US" sz="1592" b="1" dirty="0">
                <a:solidFill>
                  <a:srgbClr val="49495A"/>
                </a:solidFill>
                <a:latin typeface="Open Sans" pitchFamily="34" charset="0"/>
                <a:ea typeface="Open Sans" pitchFamily="34" charset="-122"/>
                <a:cs typeface="Open Sans" pitchFamily="34" charset="-120"/>
              </a:rPr>
              <a:t>Decision tree: </a:t>
            </a:r>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A decision tree in machine learning is a hierarchical model used for classification and regression tasks. It organizes data into a tree-like structure, where each internal node represents a feature, each branch represents a decision based on that feature, and each leaf node represents the outcome. Decision trees are interpretable and can handle both numerical and categorical data, making them versatile tools for predictive modeling.</a:t>
            </a:r>
            <a:endParaRPr lang="en-US" sz="1592" dirty="0"/>
          </a:p>
        </p:txBody>
      </p:sp>
      <p:sp>
        <p:nvSpPr>
          <p:cNvPr id="6" name="Text 4"/>
          <p:cNvSpPr/>
          <p:nvPr/>
        </p:nvSpPr>
        <p:spPr>
          <a:xfrm>
            <a:off x="1477208" y="3356967"/>
            <a:ext cx="11675983"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Handling mixed data types: Landslide prediction often involves a combination of numerical (e.g., rainfall, slope angle) and categorical (e.g., soil type, land cover) predictor variables. Decision trees can effectively handle both types of input features.</a:t>
            </a:r>
            <a:endParaRPr lang="en-US" sz="1592" dirty="0"/>
          </a:p>
        </p:txBody>
      </p:sp>
      <p:sp>
        <p:nvSpPr>
          <p:cNvPr id="7" name="Text 5"/>
          <p:cNvSpPr/>
          <p:nvPr/>
        </p:nvSpPr>
        <p:spPr>
          <a:xfrm>
            <a:off x="1477208" y="4231124"/>
            <a:ext cx="11675983" cy="970121"/>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Capturing complex relationships: Landslides are typically caused by a combination of various factors, such as geology, topography, hydrology, and human activities. Decision trees can capture these complex, non-linear relationships between the predictor variables and the target landslide occurrence.</a:t>
            </a:r>
            <a:endParaRPr lang="en-US" sz="1592" dirty="0"/>
          </a:p>
        </p:txBody>
      </p:sp>
      <p:sp>
        <p:nvSpPr>
          <p:cNvPr id="8" name="Text 6"/>
          <p:cNvSpPr/>
          <p:nvPr/>
        </p:nvSpPr>
        <p:spPr>
          <a:xfrm>
            <a:off x="1477208" y="5428655"/>
            <a:ext cx="11675983" cy="970121"/>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Providing interpretable models: Decision trees produce a set of interpretable rules that can be easily understood by domain experts, such as geologists and civil engineers. This can help in the analysis of the key factors contributing to landslide risk and facilitate the decision-making process.</a:t>
            </a:r>
            <a:endParaRPr lang="en-US" sz="1592" dirty="0"/>
          </a:p>
        </p:txBody>
      </p:sp>
      <p:sp>
        <p:nvSpPr>
          <p:cNvPr id="9" name="Text 7"/>
          <p:cNvSpPr/>
          <p:nvPr/>
        </p:nvSpPr>
        <p:spPr>
          <a:xfrm>
            <a:off x="1477208" y="6626185"/>
            <a:ext cx="11675983"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Handling missing data: Real-world landslide datasets often have missing values, which can be a challenge for some modeling techniques. Decision trees have the capability to handle missing data by using techniques like surrogate splits.</a:t>
            </a:r>
            <a:endParaRPr lang="en-US" sz="1592" dirty="0"/>
          </a:p>
        </p:txBody>
      </p:sp>
      <p:sp>
        <p:nvSpPr>
          <p:cNvPr id="10" name="Text 8"/>
          <p:cNvSpPr/>
          <p:nvPr/>
        </p:nvSpPr>
        <p:spPr>
          <a:xfrm>
            <a:off x="1477208" y="7500342"/>
            <a:ext cx="11675983"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Adaptability to new data: As new landslide events occur and more data becomes available, decision trees can be updated incrementally, allowing the model to adapt to changing conditions and improve its predictive performance over time.</a:t>
            </a:r>
            <a:endParaRPr lang="en-US" sz="1592"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368028"/>
            <a:ext cx="8984337"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Gradient Boosting Machine (GBM)</a:t>
            </a:r>
            <a:endParaRPr lang="en-US" sz="3980" dirty="0"/>
          </a:p>
        </p:txBody>
      </p:sp>
      <p:sp>
        <p:nvSpPr>
          <p:cNvPr id="5" name="Text 3"/>
          <p:cNvSpPr/>
          <p:nvPr/>
        </p:nvSpPr>
        <p:spPr>
          <a:xfrm>
            <a:off x="1477208" y="2404229"/>
            <a:ext cx="11675983"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Gradient Boosting Machine (GBM) is a machine learning algorithm that builds an ensemble of weak predictive models, typically decision trees, to create a strong predictive model.</a:t>
            </a:r>
            <a:endParaRPr lang="en-US" sz="1592" dirty="0"/>
          </a:p>
        </p:txBody>
      </p:sp>
      <p:sp>
        <p:nvSpPr>
          <p:cNvPr id="6" name="Text 4"/>
          <p:cNvSpPr/>
          <p:nvPr/>
        </p:nvSpPr>
        <p:spPr>
          <a:xfrm>
            <a:off x="1477208" y="3278386"/>
            <a:ext cx="11675983" cy="970121"/>
          </a:xfrm>
          <a:prstGeom prst="rect">
            <a:avLst/>
          </a:prstGeom>
          <a:noFill/>
          <a:ln/>
        </p:spPr>
        <p:txBody>
          <a:bodyPr wrap="square" rtlCol="0" anchor="t"/>
          <a:lstStyle/>
          <a:p>
            <a:pPr indent="0" marL="0">
              <a:lnSpc>
                <a:spcPts val="2548"/>
              </a:lnSpc>
              <a:buNone/>
            </a:pPr>
            <a:r>
              <a:rPr lang="en-US" sz="1592" b="1" dirty="0">
                <a:solidFill>
                  <a:srgbClr val="49495A"/>
                </a:solidFill>
                <a:latin typeface="Open Sans" pitchFamily="34" charset="0"/>
                <a:ea typeface="Open Sans" pitchFamily="34" charset="-122"/>
                <a:cs typeface="Open Sans" pitchFamily="34" charset="-120"/>
              </a:rPr>
              <a:t>Advantage in Landslide Prediction:</a:t>
            </a:r>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 GBM offers high flexibility and customization, allowing for the design of specific models tailored for landslide prediction tasks. It can effectively capture complex non-linear dependencies in data, making it suitable for predicting landslides based on various factors and interactions.</a:t>
            </a:r>
            <a:endParaRPr lang="en-US" sz="1592" dirty="0"/>
          </a:p>
        </p:txBody>
      </p:sp>
      <p:pic>
        <p:nvPicPr>
          <p:cNvPr id="7" name="Image 0" descr="preencoded.png">    </p:cNvPr>
          <p:cNvPicPr>
            <a:picLocks noChangeAspect="1"/>
          </p:cNvPicPr>
          <p:nvPr/>
        </p:nvPicPr>
        <p:blipFill>
          <a:blip r:embed="rId1"/>
          <a:stretch>
            <a:fillRect/>
          </a:stretch>
        </p:blipFill>
        <p:spPr>
          <a:xfrm>
            <a:off x="2907387" y="4475917"/>
            <a:ext cx="8815626" cy="2385536"/>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057912"/>
          </a:xfrm>
          <a:prstGeom prst="roundRect">
            <a:avLst>
              <a:gd name="adj" fmla="val 1506"/>
            </a:avLst>
          </a:prstGeom>
          <a:solidFill>
            <a:srgbClr val="FBFAFF"/>
          </a:solidFill>
          <a:ln/>
        </p:spPr>
      </p:sp>
      <p:sp>
        <p:nvSpPr>
          <p:cNvPr id="4" name="Text 2"/>
          <p:cNvSpPr/>
          <p:nvPr/>
        </p:nvSpPr>
        <p:spPr>
          <a:xfrm>
            <a:off x="1477208" y="799862"/>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LightGBM:</a:t>
            </a:r>
            <a:endParaRPr lang="en-US" sz="3980" dirty="0"/>
          </a:p>
        </p:txBody>
      </p:sp>
      <p:sp>
        <p:nvSpPr>
          <p:cNvPr id="5" name="Text 3"/>
          <p:cNvSpPr/>
          <p:nvPr/>
        </p:nvSpPr>
        <p:spPr>
          <a:xfrm>
            <a:off x="1477208" y="1836063"/>
            <a:ext cx="11675983"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LightGBM is a Gradient Boosting Decision Tree (GBDT) algorithm that incorporates Gradient-based One-Side Sampling (GOSS) and Exclusive Feature Bundling (EFB) techniques to enhance efficiency and scalability in machine learning tasks.</a:t>
            </a:r>
            <a:endParaRPr lang="en-US" sz="1592" dirty="0"/>
          </a:p>
        </p:txBody>
      </p:sp>
      <p:sp>
        <p:nvSpPr>
          <p:cNvPr id="6" name="Text 4"/>
          <p:cNvSpPr/>
          <p:nvPr/>
        </p:nvSpPr>
        <p:spPr>
          <a:xfrm>
            <a:off x="1477208" y="2710220"/>
            <a:ext cx="11675983" cy="323374"/>
          </a:xfrm>
          <a:prstGeom prst="rect">
            <a:avLst/>
          </a:prstGeom>
          <a:noFill/>
          <a:ln/>
        </p:spPr>
        <p:txBody>
          <a:bodyPr wrap="none" rtlCol="0" anchor="t"/>
          <a:lstStyle/>
          <a:p>
            <a:pPr indent="0" marL="0">
              <a:lnSpc>
                <a:spcPts val="2548"/>
              </a:lnSpc>
              <a:buNone/>
            </a:pPr>
            <a:r>
              <a:rPr lang="en-US" sz="1592" b="1" dirty="0">
                <a:solidFill>
                  <a:srgbClr val="49495A"/>
                </a:solidFill>
                <a:latin typeface="Open Sans" pitchFamily="34" charset="0"/>
                <a:ea typeface="Open Sans" pitchFamily="34" charset="-122"/>
                <a:cs typeface="Open Sans" pitchFamily="34" charset="-120"/>
              </a:rPr>
              <a:t>Advantages in Landslide Prediction:</a:t>
            </a:r>
            <a:endParaRPr lang="en-US" sz="1592" dirty="0"/>
          </a:p>
        </p:txBody>
      </p:sp>
      <p:sp>
        <p:nvSpPr>
          <p:cNvPr id="7" name="Text 5"/>
          <p:cNvSpPr/>
          <p:nvPr/>
        </p:nvSpPr>
        <p:spPr>
          <a:xfrm>
            <a:off x="1800701" y="3261003"/>
            <a:ext cx="11352490"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LightGBM's optimization techniques can handle large datasets with high feature dimensions efficiently, making it suitable for processing extensive landslide prediction data.</a:t>
            </a:r>
            <a:endParaRPr lang="en-US" sz="1592" dirty="0"/>
          </a:p>
        </p:txBody>
      </p:sp>
      <p:sp>
        <p:nvSpPr>
          <p:cNvPr id="8" name="Text 6"/>
          <p:cNvSpPr/>
          <p:nvPr/>
        </p:nvSpPr>
        <p:spPr>
          <a:xfrm>
            <a:off x="1800701" y="3988594"/>
            <a:ext cx="11352490"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By speeding up the training process significantly, LightGBM can quickly analyze and predict landslide occurrences, providing timely insights for risk assessment and mitigation strategies.</a:t>
            </a:r>
            <a:endParaRPr lang="en-US" sz="1592" dirty="0"/>
          </a:p>
        </p:txBody>
      </p:sp>
      <p:sp>
        <p:nvSpPr>
          <p:cNvPr id="9" name="Text 7"/>
          <p:cNvSpPr/>
          <p:nvPr/>
        </p:nvSpPr>
        <p:spPr>
          <a:xfrm>
            <a:off x="1800701" y="4716185"/>
            <a:ext cx="11352490"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Despite the speed improvements, LightGBM maintains accuracy, ensuring reliable predictions for landslide events based on the data provided.</a:t>
            </a:r>
            <a:endParaRPr lang="en-US" sz="1592" dirty="0"/>
          </a:p>
        </p:txBody>
      </p:sp>
      <p:pic>
        <p:nvPicPr>
          <p:cNvPr id="10" name="Image 0" descr="preencoded.png">    </p:cNvPr>
          <p:cNvPicPr>
            <a:picLocks noChangeAspect="1"/>
          </p:cNvPicPr>
          <p:nvPr/>
        </p:nvPicPr>
        <p:blipFill>
          <a:blip r:embed="rId1"/>
          <a:stretch>
            <a:fillRect/>
          </a:stretch>
        </p:blipFill>
        <p:spPr>
          <a:xfrm>
            <a:off x="2604611" y="5590342"/>
            <a:ext cx="9421058" cy="2155388"/>
          </a:xfrm>
          <a:prstGeom prst="rect">
            <a:avLst/>
          </a:prstGeom>
        </p:spPr>
      </p:pic>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7928253"/>
          </a:xfrm>
          <a:prstGeom prst="roundRect">
            <a:avLst>
              <a:gd name="adj" fmla="val 1530"/>
            </a:avLst>
          </a:prstGeom>
          <a:solidFill>
            <a:srgbClr val="FBFAFF"/>
          </a:solidFill>
          <a:ln/>
        </p:spPr>
      </p:sp>
      <p:sp>
        <p:nvSpPr>
          <p:cNvPr id="4" name="Text 2"/>
          <p:cNvSpPr/>
          <p:nvPr/>
        </p:nvSpPr>
        <p:spPr>
          <a:xfrm>
            <a:off x="1477208" y="799862"/>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Random Forest</a:t>
            </a:r>
            <a:endParaRPr lang="en-US" sz="3980" dirty="0"/>
          </a:p>
        </p:txBody>
      </p:sp>
      <p:sp>
        <p:nvSpPr>
          <p:cNvPr id="5" name="Text 3"/>
          <p:cNvSpPr/>
          <p:nvPr/>
        </p:nvSpPr>
        <p:spPr>
          <a:xfrm>
            <a:off x="1477208" y="1836063"/>
            <a:ext cx="11675983"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Random Forest in Landslide Prediction: Random Forest is a machine learning algorithm that combines multiple decision trees to make predictions.</a:t>
            </a:r>
            <a:endParaRPr lang="en-US" sz="1592" dirty="0"/>
          </a:p>
        </p:txBody>
      </p:sp>
      <p:sp>
        <p:nvSpPr>
          <p:cNvPr id="6" name="Text 4"/>
          <p:cNvSpPr/>
          <p:nvPr/>
        </p:nvSpPr>
        <p:spPr>
          <a:xfrm>
            <a:off x="1477208" y="2710220"/>
            <a:ext cx="11675983" cy="323374"/>
          </a:xfrm>
          <a:prstGeom prst="rect">
            <a:avLst/>
          </a:prstGeom>
          <a:noFill/>
          <a:ln/>
        </p:spPr>
        <p:txBody>
          <a:bodyPr wrap="non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Advantages of Random Forest in Landslide Prediction: </a:t>
            </a:r>
            <a:endParaRPr lang="en-US" sz="1592" dirty="0"/>
          </a:p>
        </p:txBody>
      </p:sp>
      <p:sp>
        <p:nvSpPr>
          <p:cNvPr id="7" name="Text 5"/>
          <p:cNvSpPr/>
          <p:nvPr/>
        </p:nvSpPr>
        <p:spPr>
          <a:xfrm>
            <a:off x="1800701" y="3261003"/>
            <a:ext cx="11352490"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Random Forest is less prone to overfitting, making it suitable for handling complex and noisy landslide data. </a:t>
            </a:r>
            <a:endParaRPr lang="en-US" sz="1592" dirty="0"/>
          </a:p>
        </p:txBody>
      </p:sp>
      <p:sp>
        <p:nvSpPr>
          <p:cNvPr id="8" name="Text 6"/>
          <p:cNvSpPr/>
          <p:nvPr/>
        </p:nvSpPr>
        <p:spPr>
          <a:xfrm>
            <a:off x="1800701" y="3665220"/>
            <a:ext cx="11352490"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 is less sensitive to outliers in the data, which is crucial when dealing with landslide prediction where outliers can skew results. </a:t>
            </a:r>
            <a:endParaRPr lang="en-US" sz="1592" dirty="0"/>
          </a:p>
        </p:txBody>
      </p:sp>
      <p:sp>
        <p:nvSpPr>
          <p:cNvPr id="9" name="Text 7"/>
          <p:cNvSpPr/>
          <p:nvPr/>
        </p:nvSpPr>
        <p:spPr>
          <a:xfrm>
            <a:off x="1800701" y="4392811"/>
            <a:ext cx="11352490"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Random Forest eliminates the need for extensive parameter tuning, simplifying the model development process for landslide prediction.</a:t>
            </a:r>
            <a:endParaRPr lang="en-US" sz="1592" dirty="0"/>
          </a:p>
        </p:txBody>
      </p:sp>
      <p:pic>
        <p:nvPicPr>
          <p:cNvPr id="10" name="Image 0" descr="preencoded.png">    </p:cNvPr>
          <p:cNvPicPr>
            <a:picLocks noChangeAspect="1"/>
          </p:cNvPicPr>
          <p:nvPr/>
        </p:nvPicPr>
        <p:blipFill>
          <a:blip r:embed="rId1"/>
          <a:stretch>
            <a:fillRect/>
          </a:stretch>
        </p:blipFill>
        <p:spPr>
          <a:xfrm>
            <a:off x="3040618" y="5266968"/>
            <a:ext cx="8549164" cy="2349103"/>
          </a:xfrm>
          <a:prstGeom prst="rect">
            <a:avLst/>
          </a:prstGeom>
        </p:spPr>
      </p:pic>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271230"/>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XGBoost</a:t>
            </a:r>
            <a:endParaRPr lang="en-US" sz="3980" dirty="0"/>
          </a:p>
        </p:txBody>
      </p:sp>
      <p:sp>
        <p:nvSpPr>
          <p:cNvPr id="5" name="Text 3"/>
          <p:cNvSpPr/>
          <p:nvPr/>
        </p:nvSpPr>
        <p:spPr>
          <a:xfrm>
            <a:off x="1477208" y="2307431"/>
            <a:ext cx="11675983" cy="1293495"/>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XGBoost is a scalable tree boosting system for machine learning that implements gradient boosting and incorporates sparsity-aware algorithms. It is widely recognized for its state-of-the-art results on various machine learning challenges. In landslide prediction, XGBoost's advantages lie in its scalability, speed, and ability to handle large datasets efficiently, making it a valuable tool for accurate and timely predictions in landslide risk assessment.</a:t>
            </a:r>
            <a:endParaRPr lang="en-US" sz="1592" dirty="0"/>
          </a:p>
        </p:txBody>
      </p:sp>
      <p:pic>
        <p:nvPicPr>
          <p:cNvPr id="6" name="Image 0" descr="preencoded.png">    </p:cNvPr>
          <p:cNvPicPr>
            <a:picLocks noChangeAspect="1"/>
          </p:cNvPicPr>
          <p:nvPr/>
        </p:nvPicPr>
        <p:blipFill>
          <a:blip r:embed="rId1"/>
          <a:stretch>
            <a:fillRect/>
          </a:stretch>
        </p:blipFill>
        <p:spPr>
          <a:xfrm>
            <a:off x="3773210" y="3828336"/>
            <a:ext cx="7083981" cy="2579251"/>
          </a:xfrm>
          <a:prstGeom prst="rect">
            <a:avLst/>
          </a:prstGeom>
        </p:spPr>
      </p:pic>
      <p:sp>
        <p:nvSpPr>
          <p:cNvPr id="7" name="Text 4"/>
          <p:cNvSpPr/>
          <p:nvPr/>
        </p:nvSpPr>
        <p:spPr>
          <a:xfrm>
            <a:off x="1477208" y="6634996"/>
            <a:ext cx="11675983" cy="323374"/>
          </a:xfrm>
          <a:prstGeom prst="rect">
            <a:avLst/>
          </a:prstGeom>
          <a:noFill/>
          <a:ln/>
        </p:spPr>
        <p:txBody>
          <a:bodyPr wrap="none" rtlCol="0" anchor="t"/>
          <a:lstStyle/>
          <a:p>
            <a:pPr indent="0" marL="0">
              <a:lnSpc>
                <a:spcPts val="2548"/>
              </a:lnSpc>
              <a:buNone/>
            </a:pPr>
            <a:endParaRPr lang="en-US" sz="1592"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138357"/>
            <a:ext cx="11675983" cy="1263729"/>
          </a:xfrm>
          <a:prstGeom prst="rect">
            <a:avLst/>
          </a:prstGeom>
          <a:noFill/>
          <a:ln/>
        </p:spPr>
        <p:txBody>
          <a:bodyPr wrap="squar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Results of the Comprehensive Railway Intelligent Safety System (CRISS) project:</a:t>
            </a:r>
            <a:endParaRPr lang="en-US" sz="3980" dirty="0"/>
          </a:p>
        </p:txBody>
      </p:sp>
      <p:sp>
        <p:nvSpPr>
          <p:cNvPr id="5" name="Text 3"/>
          <p:cNvSpPr/>
          <p:nvPr/>
        </p:nvSpPr>
        <p:spPr>
          <a:xfrm>
            <a:off x="1800701" y="2806422"/>
            <a:ext cx="11352490"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Successful Object Detection:</a:t>
            </a:r>
            <a:endParaRPr lang="en-US" sz="1592" dirty="0"/>
          </a:p>
        </p:txBody>
      </p:sp>
      <p:sp>
        <p:nvSpPr>
          <p:cNvPr id="6" name="Text 4"/>
          <p:cNvSpPr/>
          <p:nvPr/>
        </p:nvSpPr>
        <p:spPr>
          <a:xfrm>
            <a:off x="2124194" y="3210639"/>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Our prototype, utilizing Arduino and FSR sensors, effectively detects falling objects by measuring force.</a:t>
            </a:r>
            <a:endParaRPr lang="en-US" sz="1592" dirty="0"/>
          </a:p>
        </p:txBody>
      </p:sp>
      <p:sp>
        <p:nvSpPr>
          <p:cNvPr id="7" name="Text 5"/>
          <p:cNvSpPr/>
          <p:nvPr/>
        </p:nvSpPr>
        <p:spPr>
          <a:xfrm>
            <a:off x="2124194" y="3614857"/>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Alerts are promptly sent using the GSM module, ensuring timely response in case of accidents.</a:t>
            </a:r>
            <a:endParaRPr lang="en-US" sz="1592" dirty="0"/>
          </a:p>
        </p:txBody>
      </p:sp>
      <p:sp>
        <p:nvSpPr>
          <p:cNvPr id="8" name="Text 6"/>
          <p:cNvSpPr/>
          <p:nvPr/>
        </p:nvSpPr>
        <p:spPr>
          <a:xfrm>
            <a:off x="2124194" y="4019074"/>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Red aspect signals are activated to alert trains to potential hazards.</a:t>
            </a:r>
            <a:endParaRPr lang="en-US" sz="1592" dirty="0"/>
          </a:p>
        </p:txBody>
      </p:sp>
      <p:sp>
        <p:nvSpPr>
          <p:cNvPr id="9" name="Text 7"/>
          <p:cNvSpPr/>
          <p:nvPr/>
        </p:nvSpPr>
        <p:spPr>
          <a:xfrm>
            <a:off x="1800701" y="4423291"/>
            <a:ext cx="11352490"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Landslide Prediction Accuracy:</a:t>
            </a:r>
            <a:endParaRPr lang="en-US" sz="1592" dirty="0"/>
          </a:p>
        </p:txBody>
      </p:sp>
      <p:sp>
        <p:nvSpPr>
          <p:cNvPr id="10" name="Text 8"/>
          <p:cNvSpPr/>
          <p:nvPr/>
        </p:nvSpPr>
        <p:spPr>
          <a:xfrm>
            <a:off x="2124194" y="4827508"/>
            <a:ext cx="11028998" cy="646748"/>
          </a:xfrm>
          <a:prstGeom prst="rect">
            <a:avLst/>
          </a:prstGeom>
          <a:noFill/>
          <a:ln/>
        </p:spPr>
        <p:txBody>
          <a:bodyPr wrap="squar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The developed landslide prediction system, employing decision tree machine learning models, achieves an approximate accuracy of 81%.</a:t>
            </a:r>
            <a:endParaRPr lang="en-US" sz="1592" dirty="0"/>
          </a:p>
        </p:txBody>
      </p:sp>
      <p:sp>
        <p:nvSpPr>
          <p:cNvPr id="11" name="Text 9"/>
          <p:cNvSpPr/>
          <p:nvPr/>
        </p:nvSpPr>
        <p:spPr>
          <a:xfrm>
            <a:off x="2124194" y="5555099"/>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This predictive capability enhances proactive safety measures along railway tracks.</a:t>
            </a:r>
            <a:endParaRPr lang="en-US" sz="1592" dirty="0"/>
          </a:p>
        </p:txBody>
      </p:sp>
      <p:sp>
        <p:nvSpPr>
          <p:cNvPr id="12" name="Text 10"/>
          <p:cNvSpPr/>
          <p:nvPr/>
        </p:nvSpPr>
        <p:spPr>
          <a:xfrm>
            <a:off x="1800701" y="5959316"/>
            <a:ext cx="11352490"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Seamless Integration:</a:t>
            </a:r>
            <a:endParaRPr lang="en-US" sz="1592" dirty="0"/>
          </a:p>
        </p:txBody>
      </p:sp>
      <p:sp>
        <p:nvSpPr>
          <p:cNvPr id="13" name="Text 11"/>
          <p:cNvSpPr/>
          <p:nvPr/>
        </p:nvSpPr>
        <p:spPr>
          <a:xfrm>
            <a:off x="2124194" y="6363533"/>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Both systems seamlessly integrate with existing rail track circuit/signal systems.</a:t>
            </a:r>
            <a:endParaRPr lang="en-US" sz="1592" dirty="0"/>
          </a:p>
        </p:txBody>
      </p:sp>
      <p:sp>
        <p:nvSpPr>
          <p:cNvPr id="14" name="Text 12"/>
          <p:cNvSpPr/>
          <p:nvPr/>
        </p:nvSpPr>
        <p:spPr>
          <a:xfrm>
            <a:off x="2124194" y="6767751"/>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This integration ensures compatibility and enhances the overall safety infrastructure of railway networks.</a:t>
            </a:r>
            <a:endParaRPr lang="en-US" sz="1592" dirty="0"/>
          </a:p>
        </p:txBody>
      </p:sp>
      <p:pic>
        <p:nvPicPr>
          <p:cNvPr id="1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2355175" y="2464713"/>
            <a:ext cx="1819870" cy="2426494"/>
          </a:xfrm>
          <a:prstGeom prst="rect">
            <a:avLst/>
          </a:prstGeom>
        </p:spPr>
      </p:pic>
      <p:pic>
        <p:nvPicPr>
          <p:cNvPr id="5" name="Image 1" descr="preencoded.png">    </p:cNvPr>
          <p:cNvPicPr>
            <a:picLocks noChangeAspect="1"/>
          </p:cNvPicPr>
          <p:nvPr/>
        </p:nvPicPr>
        <p:blipFill>
          <a:blip r:embed="rId2"/>
          <a:stretch>
            <a:fillRect/>
          </a:stretch>
        </p:blipFill>
        <p:spPr>
          <a:xfrm>
            <a:off x="4336733" y="2464713"/>
            <a:ext cx="2408277" cy="2426494"/>
          </a:xfrm>
          <a:prstGeom prst="rect">
            <a:avLst/>
          </a:prstGeom>
        </p:spPr>
      </p:pic>
      <p:pic>
        <p:nvPicPr>
          <p:cNvPr id="6" name="Image 2" descr="preencoded.png">    </p:cNvPr>
          <p:cNvPicPr>
            <a:picLocks noChangeAspect="1"/>
          </p:cNvPicPr>
          <p:nvPr/>
        </p:nvPicPr>
        <p:blipFill>
          <a:blip r:embed="rId3"/>
          <a:stretch>
            <a:fillRect/>
          </a:stretch>
        </p:blipFill>
        <p:spPr>
          <a:xfrm>
            <a:off x="6906697" y="2464713"/>
            <a:ext cx="5368528" cy="2426494"/>
          </a:xfrm>
          <a:prstGeom prst="rect">
            <a:avLst/>
          </a:prstGeom>
        </p:spPr>
      </p:pic>
      <p:sp>
        <p:nvSpPr>
          <p:cNvPr id="7" name="Text 2"/>
          <p:cNvSpPr/>
          <p:nvPr/>
        </p:nvSpPr>
        <p:spPr>
          <a:xfrm>
            <a:off x="1477208" y="5325428"/>
            <a:ext cx="5055156" cy="631865"/>
          </a:xfrm>
          <a:prstGeom prst="rect">
            <a:avLst/>
          </a:prstGeom>
          <a:noFill/>
          <a:ln/>
        </p:spPr>
        <p:txBody>
          <a:bodyPr wrap="none" rtlCol="0" anchor="t"/>
          <a:lstStyle/>
          <a:p>
            <a:pPr indent="0" marL="0">
              <a:lnSpc>
                <a:spcPts val="4976"/>
              </a:lnSpc>
              <a:buNone/>
            </a:pPr>
            <a:endParaRPr lang="en-US" sz="3980"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719018" y="404455"/>
            <a:ext cx="13192363" cy="2527578"/>
          </a:xfrm>
          <a:prstGeom prst="rect">
            <a:avLst/>
          </a:prstGeom>
        </p:spPr>
      </p:pic>
      <p:sp>
        <p:nvSpPr>
          <p:cNvPr id="5" name="Text 2"/>
          <p:cNvSpPr/>
          <p:nvPr/>
        </p:nvSpPr>
        <p:spPr>
          <a:xfrm>
            <a:off x="1477208" y="4102537"/>
            <a:ext cx="6897053" cy="631865"/>
          </a:xfrm>
          <a:prstGeom prst="rect">
            <a:avLst/>
          </a:prstGeom>
          <a:noFill/>
          <a:ln/>
        </p:spPr>
        <p:txBody>
          <a:bodyPr wrap="none" rtlCol="0" anchor="t"/>
          <a:lstStyle/>
          <a:p>
            <a:pPr indent="0" marL="0">
              <a:lnSpc>
                <a:spcPts val="4976"/>
              </a:lnSpc>
              <a:buNone/>
            </a:pPr>
            <a:r>
              <a:rPr lang="en-US" sz="3980" b="1" u="sng" dirty="0">
                <a:solidFill>
                  <a:srgbClr val="5955EB"/>
                </a:solidFill>
                <a:latin typeface="Libre Baskerville" pitchFamily="34" charset="0"/>
                <a:ea typeface="Libre Baskerville" pitchFamily="34" charset="-122"/>
                <a:cs typeface="Libre Baskerville" pitchFamily="34" charset="-120"/>
              </a:rPr>
              <a:t>The Issue and Challenges:</a:t>
            </a:r>
            <a:endParaRPr lang="en-US" sz="3980" dirty="0"/>
          </a:p>
        </p:txBody>
      </p:sp>
      <p:sp>
        <p:nvSpPr>
          <p:cNvPr id="6" name="Text 3"/>
          <p:cNvSpPr/>
          <p:nvPr/>
        </p:nvSpPr>
        <p:spPr>
          <a:xfrm>
            <a:off x="1477208" y="5037653"/>
            <a:ext cx="11675983" cy="1616869"/>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Accidents involving objects falling onto railway tracks have tragically claimed many lives worldwide. These incidents are often the result of driver errors of road vehicles, structural issues with overbridges, or unforeseen circumstances. The challenges associated with preventing such accidents include the need for </a:t>
            </a:r>
            <a:pPr indent="0" marL="0">
              <a:lnSpc>
                <a:spcPts val="2548"/>
              </a:lnSpc>
              <a:buNone/>
            </a:pPr>
            <a:r>
              <a:rPr lang="en-US" sz="1592" b="1" dirty="0">
                <a:solidFill>
                  <a:srgbClr val="49495A"/>
                </a:solidFill>
                <a:latin typeface="Open Sans" pitchFamily="34" charset="0"/>
                <a:ea typeface="Open Sans" pitchFamily="34" charset="-122"/>
                <a:cs typeface="Open Sans" pitchFamily="34" charset="-120"/>
              </a:rPr>
              <a:t>real-time detection, rapid communication, and prompt action to shut down traffic and traction</a:t>
            </a:r>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 in affected sections. Traditional safety measures may not provide the speed and effectiveness required to prevent these catastrophic events.</a:t>
            </a:r>
            <a:endParaRPr lang="en-US" sz="1592"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363855"/>
            <a:ext cx="13192363" cy="7501890"/>
          </a:xfrm>
          <a:prstGeom prst="roundRect">
            <a:avLst>
              <a:gd name="adj" fmla="val 1617"/>
            </a:avLst>
          </a:prstGeom>
          <a:solidFill>
            <a:srgbClr val="FBFAFF"/>
          </a:solidFill>
          <a:ln/>
        </p:spPr>
      </p:sp>
      <p:sp>
        <p:nvSpPr>
          <p:cNvPr id="4" name="Text 2"/>
          <p:cNvSpPr/>
          <p:nvPr/>
        </p:nvSpPr>
        <p:spPr>
          <a:xfrm>
            <a:off x="1477208" y="919877"/>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Discussions</a:t>
            </a:r>
            <a:endParaRPr lang="en-US" sz="3980" dirty="0"/>
          </a:p>
        </p:txBody>
      </p:sp>
      <p:sp>
        <p:nvSpPr>
          <p:cNvPr id="5" name="Text 3"/>
          <p:cNvSpPr/>
          <p:nvPr/>
        </p:nvSpPr>
        <p:spPr>
          <a:xfrm>
            <a:off x="1477208" y="1956078"/>
            <a:ext cx="11675983" cy="970121"/>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The implications of our Comprehensive Railway Intelligent Safety System (CRISS) extend far beyond the prevention of individual accidents, signalling a paradigm shift in railway safety that can be exceptionally beneficial on multiple fronts. Even if our system averts a single major accident throughout its operational lifespan, the potential benefits are profound.</a:t>
            </a:r>
            <a:endParaRPr lang="en-US" sz="1592" dirty="0"/>
          </a:p>
        </p:txBody>
      </p:sp>
      <p:sp>
        <p:nvSpPr>
          <p:cNvPr id="6" name="Shape 4"/>
          <p:cNvSpPr/>
          <p:nvPr/>
        </p:nvSpPr>
        <p:spPr>
          <a:xfrm>
            <a:off x="1477208" y="3153608"/>
            <a:ext cx="5736908" cy="4156115"/>
          </a:xfrm>
          <a:prstGeom prst="roundRect">
            <a:avLst>
              <a:gd name="adj" fmla="val 2919"/>
            </a:avLst>
          </a:prstGeom>
          <a:solidFill>
            <a:srgbClr val="DED6FF"/>
          </a:solidFill>
          <a:ln/>
        </p:spPr>
      </p:sp>
      <p:sp>
        <p:nvSpPr>
          <p:cNvPr id="7" name="Text 5"/>
          <p:cNvSpPr/>
          <p:nvPr/>
        </p:nvSpPr>
        <p:spPr>
          <a:xfrm>
            <a:off x="1679377" y="3355777"/>
            <a:ext cx="4045744" cy="315873"/>
          </a:xfrm>
          <a:prstGeom prst="rect">
            <a:avLst/>
          </a:prstGeom>
          <a:noFill/>
          <a:ln/>
        </p:spPr>
        <p:txBody>
          <a:bodyPr wrap="non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Saving Lives and Infrastructure</a:t>
            </a:r>
            <a:endParaRPr lang="en-US" sz="1990" dirty="0"/>
          </a:p>
        </p:txBody>
      </p:sp>
      <p:sp>
        <p:nvSpPr>
          <p:cNvPr id="8" name="Text 6"/>
          <p:cNvSpPr/>
          <p:nvPr/>
        </p:nvSpPr>
        <p:spPr>
          <a:xfrm>
            <a:off x="2002869" y="3792974"/>
            <a:ext cx="5009078" cy="1616869"/>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The primary and most critical advantage of our CRISS lies in its potential to save lives. The ability to detect and mitigate falling objects on railway bridges directly translates to a significant reduction in the risk of accidents and associated casualties.</a:t>
            </a:r>
            <a:endParaRPr lang="en-US" sz="1592" dirty="0"/>
          </a:p>
        </p:txBody>
      </p:sp>
      <p:sp>
        <p:nvSpPr>
          <p:cNvPr id="9" name="Text 7"/>
          <p:cNvSpPr/>
          <p:nvPr/>
        </p:nvSpPr>
        <p:spPr>
          <a:xfrm>
            <a:off x="2002869" y="5490686"/>
            <a:ext cx="5009078" cy="1616869"/>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Furthermore, the prevention of structural damage to railway infrastructure adds an additional layer of value. By avoiding costly repairs and replacements, the CRIS system contributes to the preservation of railway assets.</a:t>
            </a:r>
            <a:endParaRPr lang="en-US" sz="1592" dirty="0"/>
          </a:p>
        </p:txBody>
      </p:sp>
      <p:sp>
        <p:nvSpPr>
          <p:cNvPr id="10" name="Shape 8"/>
          <p:cNvSpPr/>
          <p:nvPr/>
        </p:nvSpPr>
        <p:spPr>
          <a:xfrm>
            <a:off x="7416284" y="3153608"/>
            <a:ext cx="5736908" cy="4156115"/>
          </a:xfrm>
          <a:prstGeom prst="roundRect">
            <a:avLst>
              <a:gd name="adj" fmla="val 2919"/>
            </a:avLst>
          </a:prstGeom>
          <a:solidFill>
            <a:srgbClr val="DED6FF"/>
          </a:solidFill>
          <a:ln/>
        </p:spPr>
      </p:sp>
      <p:sp>
        <p:nvSpPr>
          <p:cNvPr id="11" name="Text 9"/>
          <p:cNvSpPr/>
          <p:nvPr/>
        </p:nvSpPr>
        <p:spPr>
          <a:xfrm>
            <a:off x="7618452" y="3355777"/>
            <a:ext cx="5200293" cy="315873"/>
          </a:xfrm>
          <a:prstGeom prst="rect">
            <a:avLst/>
          </a:prstGeom>
          <a:noFill/>
          <a:ln/>
        </p:spPr>
        <p:txBody>
          <a:bodyPr wrap="non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Operational Efficiency and Cost Savings</a:t>
            </a:r>
            <a:endParaRPr lang="en-US" sz="1990" dirty="0"/>
          </a:p>
        </p:txBody>
      </p:sp>
      <p:sp>
        <p:nvSpPr>
          <p:cNvPr id="12" name="Text 10"/>
          <p:cNvSpPr/>
          <p:nvPr/>
        </p:nvSpPr>
        <p:spPr>
          <a:xfrm>
            <a:off x="7941945" y="3792974"/>
            <a:ext cx="5009078" cy="2263616"/>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Beyond the immediate safety implications, the FOD system has the potential to prevent delays in railway operations. By averting accidents and the subsequent need for emergency responses, the system ensures smoother rail operations, leading to cost savings and increased operational efficiency for railway authorities.</a:t>
            </a:r>
            <a:endParaRPr lang="en-US" sz="1592" dirty="0"/>
          </a:p>
        </p:txBody>
      </p:sp>
      <p:sp>
        <p:nvSpPr>
          <p:cNvPr id="13" name="Text 11"/>
          <p:cNvSpPr/>
          <p:nvPr/>
        </p:nvSpPr>
        <p:spPr>
          <a:xfrm>
            <a:off x="7941945" y="6137434"/>
            <a:ext cx="5009078" cy="970121"/>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Reduced delays also contribute to minimizing disruptions in the transportation network, benefiting passengers, freight, and the economy at large.</a:t>
            </a:r>
            <a:endParaRPr lang="en-US" sz="1592"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360646"/>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Discussions</a:t>
            </a:r>
            <a:endParaRPr lang="en-US" sz="3980" dirty="0"/>
          </a:p>
        </p:txBody>
      </p:sp>
      <p:sp>
        <p:nvSpPr>
          <p:cNvPr id="5" name="Shape 3"/>
          <p:cNvSpPr/>
          <p:nvPr/>
        </p:nvSpPr>
        <p:spPr>
          <a:xfrm>
            <a:off x="1477208" y="2396847"/>
            <a:ext cx="5736908" cy="4471988"/>
          </a:xfrm>
          <a:prstGeom prst="roundRect">
            <a:avLst>
              <a:gd name="adj" fmla="val 2713"/>
            </a:avLst>
          </a:prstGeom>
          <a:solidFill>
            <a:srgbClr val="DED6FF"/>
          </a:solidFill>
          <a:ln/>
        </p:spPr>
      </p:sp>
      <p:sp>
        <p:nvSpPr>
          <p:cNvPr id="6" name="Text 4"/>
          <p:cNvSpPr/>
          <p:nvPr/>
        </p:nvSpPr>
        <p:spPr>
          <a:xfrm>
            <a:off x="1679377" y="2599015"/>
            <a:ext cx="3788093" cy="315873"/>
          </a:xfrm>
          <a:prstGeom prst="rect">
            <a:avLst/>
          </a:prstGeom>
          <a:noFill/>
          <a:ln/>
        </p:spPr>
        <p:txBody>
          <a:bodyPr wrap="non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Financial Impact on Railways</a:t>
            </a:r>
            <a:endParaRPr lang="en-US" sz="1990" dirty="0"/>
          </a:p>
        </p:txBody>
      </p:sp>
      <p:sp>
        <p:nvSpPr>
          <p:cNvPr id="7" name="Text 5"/>
          <p:cNvSpPr/>
          <p:nvPr/>
        </p:nvSpPr>
        <p:spPr>
          <a:xfrm>
            <a:off x="1679377" y="3036213"/>
            <a:ext cx="5332571" cy="1940243"/>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The financial ramifications of railway accidents are significant. Our FOD system, by mitigating the occurrence of accidents, directly translates into cost savings for railway authorities. These savings can be strategically redirected toward further infrastructure development, maintenance, and safety enhancements.</a:t>
            </a:r>
            <a:endParaRPr lang="en-US" sz="1592" dirty="0"/>
          </a:p>
        </p:txBody>
      </p:sp>
      <p:sp>
        <p:nvSpPr>
          <p:cNvPr id="8" name="Shape 6"/>
          <p:cNvSpPr/>
          <p:nvPr/>
        </p:nvSpPr>
        <p:spPr>
          <a:xfrm>
            <a:off x="7416284" y="2396847"/>
            <a:ext cx="5736908" cy="4471988"/>
          </a:xfrm>
          <a:prstGeom prst="roundRect">
            <a:avLst>
              <a:gd name="adj" fmla="val 2713"/>
            </a:avLst>
          </a:prstGeom>
          <a:solidFill>
            <a:srgbClr val="DED6FF"/>
          </a:solidFill>
          <a:ln/>
        </p:spPr>
      </p:sp>
      <p:sp>
        <p:nvSpPr>
          <p:cNvPr id="9" name="Text 7"/>
          <p:cNvSpPr/>
          <p:nvPr/>
        </p:nvSpPr>
        <p:spPr>
          <a:xfrm>
            <a:off x="7618452" y="2599015"/>
            <a:ext cx="5332571" cy="631746"/>
          </a:xfrm>
          <a:prstGeom prst="rect">
            <a:avLst/>
          </a:prstGeom>
          <a:noFill/>
          <a:ln/>
        </p:spPr>
        <p:txBody>
          <a:bodyPr wrap="squar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Addressing Human Intervention and Theft</a:t>
            </a:r>
            <a:endParaRPr lang="en-US" sz="1990" dirty="0"/>
          </a:p>
        </p:txBody>
      </p:sp>
      <p:sp>
        <p:nvSpPr>
          <p:cNvPr id="10" name="Text 8"/>
          <p:cNvSpPr/>
          <p:nvPr/>
        </p:nvSpPr>
        <p:spPr>
          <a:xfrm>
            <a:off x="7941945" y="3352086"/>
            <a:ext cx="5009078" cy="1293495"/>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In countries like India, where there is a heightened threat of mischievous human intervention and theft, the strategic design and implementation of the FOD system become paramount.</a:t>
            </a:r>
            <a:endParaRPr lang="en-US" sz="1592" dirty="0"/>
          </a:p>
        </p:txBody>
      </p:sp>
      <p:sp>
        <p:nvSpPr>
          <p:cNvPr id="11" name="Text 9"/>
          <p:cNvSpPr/>
          <p:nvPr/>
        </p:nvSpPr>
        <p:spPr>
          <a:xfrm>
            <a:off x="7941945" y="4726424"/>
            <a:ext cx="5009078" cy="1940243"/>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Incorporating security features and advanced algorithms to differentiate between genuine falling objects and intentional interference is crucial. This ensures the system's resilience against malicious activities, reinforcing its reliability in diverse operational environments.</a:t>
            </a:r>
            <a:endParaRPr lang="en-US" sz="1592" dirty="0"/>
          </a:p>
        </p:txBody>
      </p:sp>
      <p:pic>
        <p:nvPicPr>
          <p:cNvPr id="1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9372838"/>
          </a:xfrm>
          <a:prstGeom prst="roundRect">
            <a:avLst>
              <a:gd name="adj" fmla="val 1294"/>
            </a:avLst>
          </a:prstGeom>
          <a:solidFill>
            <a:srgbClr val="FBFAFF"/>
          </a:solidFill>
          <a:ln/>
        </p:spPr>
      </p:sp>
      <p:sp>
        <p:nvSpPr>
          <p:cNvPr id="4" name="Text 2"/>
          <p:cNvSpPr/>
          <p:nvPr/>
        </p:nvSpPr>
        <p:spPr>
          <a:xfrm>
            <a:off x="1477208" y="799862"/>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Future Work</a:t>
            </a:r>
            <a:endParaRPr lang="en-US" sz="3980" dirty="0"/>
          </a:p>
        </p:txBody>
      </p:sp>
      <p:sp>
        <p:nvSpPr>
          <p:cNvPr id="5" name="Shape 3"/>
          <p:cNvSpPr/>
          <p:nvPr/>
        </p:nvSpPr>
        <p:spPr>
          <a:xfrm>
            <a:off x="7295078" y="1836063"/>
            <a:ext cx="40362" cy="7224593"/>
          </a:xfrm>
          <a:prstGeom prst="rect">
            <a:avLst/>
          </a:prstGeom>
          <a:solidFill>
            <a:srgbClr val="B8B7E0"/>
          </a:solidFill>
          <a:ln/>
        </p:spPr>
      </p:sp>
      <p:sp>
        <p:nvSpPr>
          <p:cNvPr id="6" name="Shape 4"/>
          <p:cNvSpPr/>
          <p:nvPr/>
        </p:nvSpPr>
        <p:spPr>
          <a:xfrm>
            <a:off x="6395561" y="2201168"/>
            <a:ext cx="707708" cy="40362"/>
          </a:xfrm>
          <a:prstGeom prst="rect">
            <a:avLst/>
          </a:prstGeom>
          <a:solidFill>
            <a:srgbClr val="726EFF"/>
          </a:solidFill>
          <a:ln/>
        </p:spPr>
      </p:sp>
      <p:sp>
        <p:nvSpPr>
          <p:cNvPr id="7" name="Shape 5"/>
          <p:cNvSpPr/>
          <p:nvPr/>
        </p:nvSpPr>
        <p:spPr>
          <a:xfrm>
            <a:off x="7103269" y="2009537"/>
            <a:ext cx="423862" cy="423863"/>
          </a:xfrm>
          <a:prstGeom prst="roundRect">
            <a:avLst>
              <a:gd name="adj" fmla="val 26672"/>
            </a:avLst>
          </a:prstGeom>
          <a:solidFill>
            <a:srgbClr val="5955EB"/>
          </a:solidFill>
          <a:ln/>
        </p:spPr>
      </p:sp>
      <p:sp>
        <p:nvSpPr>
          <p:cNvPr id="8" name="Text 6"/>
          <p:cNvSpPr/>
          <p:nvPr/>
        </p:nvSpPr>
        <p:spPr>
          <a:xfrm>
            <a:off x="7252097" y="2044779"/>
            <a:ext cx="126087" cy="353258"/>
          </a:xfrm>
          <a:prstGeom prst="rect">
            <a:avLst/>
          </a:prstGeom>
          <a:noFill/>
          <a:ln/>
        </p:spPr>
        <p:txBody>
          <a:bodyPr wrap="none" rtlCol="0" anchor="t"/>
          <a:lstStyle/>
          <a:p>
            <a:pPr algn="ctr" indent="0" marL="0">
              <a:lnSpc>
                <a:spcPts val="2782"/>
              </a:lnSpc>
              <a:buNone/>
            </a:pPr>
            <a:r>
              <a:rPr lang="en-US" sz="2225" dirty="0">
                <a:solidFill>
                  <a:srgbClr val="FFFFFF"/>
                </a:solidFill>
                <a:latin typeface="Libre Baskerville" pitchFamily="34" charset="0"/>
                <a:ea typeface="Libre Baskerville" pitchFamily="34" charset="-122"/>
                <a:cs typeface="Libre Baskerville" pitchFamily="34" charset="-120"/>
              </a:rPr>
              <a:t>1</a:t>
            </a:r>
            <a:endParaRPr lang="en-US" sz="2225" dirty="0"/>
          </a:p>
        </p:txBody>
      </p:sp>
      <p:sp>
        <p:nvSpPr>
          <p:cNvPr id="9" name="Text 7"/>
          <p:cNvSpPr/>
          <p:nvPr/>
        </p:nvSpPr>
        <p:spPr>
          <a:xfrm>
            <a:off x="3192780" y="2038231"/>
            <a:ext cx="3010376" cy="315873"/>
          </a:xfrm>
          <a:prstGeom prst="rect">
            <a:avLst/>
          </a:prstGeom>
          <a:noFill/>
          <a:ln/>
        </p:spPr>
        <p:txBody>
          <a:bodyPr wrap="none" rtlCol="0" anchor="t"/>
          <a:lstStyle/>
          <a:p>
            <a:pPr algn="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Utilization of Real Data</a:t>
            </a:r>
            <a:endParaRPr lang="en-US" sz="1990" dirty="0"/>
          </a:p>
        </p:txBody>
      </p:sp>
      <p:sp>
        <p:nvSpPr>
          <p:cNvPr id="10" name="Text 8"/>
          <p:cNvSpPr/>
          <p:nvPr/>
        </p:nvSpPr>
        <p:spPr>
          <a:xfrm>
            <a:off x="1800701" y="2475428"/>
            <a:ext cx="4402455" cy="1293495"/>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Transition from synthesized data to real railway data will provide valuable insights into the actual conditions and challenges faced in railway safety.</a:t>
            </a:r>
            <a:endParaRPr lang="en-US" sz="1592" dirty="0"/>
          </a:p>
        </p:txBody>
      </p:sp>
      <p:sp>
        <p:nvSpPr>
          <p:cNvPr id="11" name="Text 9"/>
          <p:cNvSpPr/>
          <p:nvPr/>
        </p:nvSpPr>
        <p:spPr>
          <a:xfrm>
            <a:off x="1800701" y="3849767"/>
            <a:ext cx="4402455" cy="1616869"/>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Incorporation of new features relevant to railway infrastructure, such as track conditions, maintenance history, and environmental factors, will improve the accuracy and reliability of the safety system.</a:t>
            </a:r>
            <a:endParaRPr lang="en-US" sz="1592" dirty="0"/>
          </a:p>
        </p:txBody>
      </p:sp>
      <p:sp>
        <p:nvSpPr>
          <p:cNvPr id="12" name="Text 10"/>
          <p:cNvSpPr/>
          <p:nvPr/>
        </p:nvSpPr>
        <p:spPr>
          <a:xfrm>
            <a:off x="1800701" y="5547479"/>
            <a:ext cx="4402455" cy="1293495"/>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Analysis of real data may reveal previously unforeseen issues or patterns, allowing for further refinement and optimization of the detection and prediction models.</a:t>
            </a:r>
            <a:endParaRPr lang="en-US" sz="1592" dirty="0"/>
          </a:p>
        </p:txBody>
      </p:sp>
      <p:sp>
        <p:nvSpPr>
          <p:cNvPr id="13" name="Shape 11"/>
          <p:cNvSpPr/>
          <p:nvPr/>
        </p:nvSpPr>
        <p:spPr>
          <a:xfrm>
            <a:off x="7527131" y="3212128"/>
            <a:ext cx="707708" cy="40362"/>
          </a:xfrm>
          <a:prstGeom prst="rect">
            <a:avLst/>
          </a:prstGeom>
          <a:solidFill>
            <a:srgbClr val="726EFF"/>
          </a:solidFill>
          <a:ln/>
        </p:spPr>
      </p:sp>
      <p:sp>
        <p:nvSpPr>
          <p:cNvPr id="14" name="Shape 12"/>
          <p:cNvSpPr/>
          <p:nvPr/>
        </p:nvSpPr>
        <p:spPr>
          <a:xfrm>
            <a:off x="7103269" y="3020497"/>
            <a:ext cx="423862" cy="423863"/>
          </a:xfrm>
          <a:prstGeom prst="roundRect">
            <a:avLst>
              <a:gd name="adj" fmla="val 26672"/>
            </a:avLst>
          </a:prstGeom>
          <a:solidFill>
            <a:srgbClr val="5955EB"/>
          </a:solidFill>
          <a:ln/>
        </p:spPr>
      </p:sp>
      <p:sp>
        <p:nvSpPr>
          <p:cNvPr id="15" name="Text 13"/>
          <p:cNvSpPr/>
          <p:nvPr/>
        </p:nvSpPr>
        <p:spPr>
          <a:xfrm>
            <a:off x="7228165" y="3055739"/>
            <a:ext cx="174069" cy="353258"/>
          </a:xfrm>
          <a:prstGeom prst="rect">
            <a:avLst/>
          </a:prstGeom>
          <a:noFill/>
          <a:ln/>
        </p:spPr>
        <p:txBody>
          <a:bodyPr wrap="none" rtlCol="0" anchor="t"/>
          <a:lstStyle/>
          <a:p>
            <a:pPr algn="ctr" indent="0" marL="0">
              <a:lnSpc>
                <a:spcPts val="2782"/>
              </a:lnSpc>
              <a:buNone/>
            </a:pPr>
            <a:r>
              <a:rPr lang="en-US" sz="2225" dirty="0">
                <a:solidFill>
                  <a:srgbClr val="FFFFFF"/>
                </a:solidFill>
                <a:latin typeface="Libre Baskerville" pitchFamily="34" charset="0"/>
                <a:ea typeface="Libre Baskerville" pitchFamily="34" charset="-122"/>
                <a:cs typeface="Libre Baskerville" pitchFamily="34" charset="-120"/>
              </a:rPr>
              <a:t>2</a:t>
            </a:r>
            <a:endParaRPr lang="en-US" sz="2225" dirty="0"/>
          </a:p>
        </p:txBody>
      </p:sp>
      <p:sp>
        <p:nvSpPr>
          <p:cNvPr id="16" name="Text 14"/>
          <p:cNvSpPr/>
          <p:nvPr/>
        </p:nvSpPr>
        <p:spPr>
          <a:xfrm>
            <a:off x="8427244" y="3049191"/>
            <a:ext cx="4560094" cy="315873"/>
          </a:xfrm>
          <a:prstGeom prst="rect">
            <a:avLst/>
          </a:prstGeom>
          <a:noFill/>
          <a:ln/>
        </p:spPr>
        <p:txBody>
          <a:bodyPr wrap="none" rtlCol="0" anchor="t"/>
          <a:lstStyle/>
          <a:p>
            <a:pPr algn="l"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Investigation of Sensor Technology</a:t>
            </a:r>
            <a:endParaRPr lang="en-US" sz="1990" dirty="0"/>
          </a:p>
        </p:txBody>
      </p:sp>
      <p:sp>
        <p:nvSpPr>
          <p:cNvPr id="17" name="Text 15"/>
          <p:cNvSpPr/>
          <p:nvPr/>
        </p:nvSpPr>
        <p:spPr>
          <a:xfrm>
            <a:off x="8750737" y="3486388"/>
            <a:ext cx="4402455" cy="1293495"/>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Research into the type of materials used for wire fencing, the primary sensor for detecting falling objects, will be essential for maximizing detection accuracy and reliability.</a:t>
            </a:r>
            <a:endParaRPr lang="en-US" sz="1592" dirty="0"/>
          </a:p>
        </p:txBody>
      </p:sp>
      <p:sp>
        <p:nvSpPr>
          <p:cNvPr id="18" name="Text 16"/>
          <p:cNvSpPr/>
          <p:nvPr/>
        </p:nvSpPr>
        <p:spPr>
          <a:xfrm>
            <a:off x="8750737" y="4860727"/>
            <a:ext cx="4402455" cy="1616869"/>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Exploration of different designs for wire fencing nets can enhance the effectiveness of the detection system, considering factors such as durability, visibility, and ease of installation and maintenance.</a:t>
            </a:r>
            <a:endParaRPr lang="en-US" sz="1592" dirty="0"/>
          </a:p>
        </p:txBody>
      </p:sp>
      <p:pic>
        <p:nvPicPr>
          <p:cNvPr id="1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160187"/>
          </a:xfrm>
          <a:prstGeom prst="roundRect">
            <a:avLst>
              <a:gd name="adj" fmla="val 1487"/>
            </a:avLst>
          </a:prstGeom>
          <a:solidFill>
            <a:srgbClr val="FBFAFF"/>
          </a:solidFill>
          <a:ln/>
        </p:spPr>
      </p:sp>
      <p:sp>
        <p:nvSpPr>
          <p:cNvPr id="4" name="Text 2"/>
          <p:cNvSpPr/>
          <p:nvPr/>
        </p:nvSpPr>
        <p:spPr>
          <a:xfrm>
            <a:off x="1477208" y="799862"/>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Future Work</a:t>
            </a:r>
            <a:endParaRPr lang="en-US" sz="3980" dirty="0"/>
          </a:p>
        </p:txBody>
      </p:sp>
      <p:sp>
        <p:nvSpPr>
          <p:cNvPr id="5" name="Shape 3"/>
          <p:cNvSpPr/>
          <p:nvPr/>
        </p:nvSpPr>
        <p:spPr>
          <a:xfrm>
            <a:off x="7295078" y="1836063"/>
            <a:ext cx="40362" cy="6011942"/>
          </a:xfrm>
          <a:prstGeom prst="rect">
            <a:avLst/>
          </a:prstGeom>
          <a:solidFill>
            <a:srgbClr val="B8B7E0"/>
          </a:solidFill>
          <a:ln/>
        </p:spPr>
      </p:sp>
      <p:sp>
        <p:nvSpPr>
          <p:cNvPr id="6" name="Shape 4"/>
          <p:cNvSpPr/>
          <p:nvPr/>
        </p:nvSpPr>
        <p:spPr>
          <a:xfrm>
            <a:off x="6395561" y="2201168"/>
            <a:ext cx="707708" cy="40362"/>
          </a:xfrm>
          <a:prstGeom prst="rect">
            <a:avLst/>
          </a:prstGeom>
          <a:solidFill>
            <a:srgbClr val="726EFF"/>
          </a:solidFill>
          <a:ln/>
        </p:spPr>
      </p:sp>
      <p:sp>
        <p:nvSpPr>
          <p:cNvPr id="7" name="Shape 5"/>
          <p:cNvSpPr/>
          <p:nvPr/>
        </p:nvSpPr>
        <p:spPr>
          <a:xfrm>
            <a:off x="7103269" y="2009537"/>
            <a:ext cx="423862" cy="423863"/>
          </a:xfrm>
          <a:prstGeom prst="roundRect">
            <a:avLst>
              <a:gd name="adj" fmla="val 26672"/>
            </a:avLst>
          </a:prstGeom>
          <a:solidFill>
            <a:srgbClr val="5955EB"/>
          </a:solidFill>
          <a:ln/>
        </p:spPr>
      </p:sp>
      <p:sp>
        <p:nvSpPr>
          <p:cNvPr id="8" name="Text 6"/>
          <p:cNvSpPr/>
          <p:nvPr/>
        </p:nvSpPr>
        <p:spPr>
          <a:xfrm>
            <a:off x="7252097" y="2044779"/>
            <a:ext cx="126087" cy="353258"/>
          </a:xfrm>
          <a:prstGeom prst="rect">
            <a:avLst/>
          </a:prstGeom>
          <a:noFill/>
          <a:ln/>
        </p:spPr>
        <p:txBody>
          <a:bodyPr wrap="none" rtlCol="0" anchor="t"/>
          <a:lstStyle/>
          <a:p>
            <a:pPr algn="ctr" indent="0" marL="0">
              <a:lnSpc>
                <a:spcPts val="2782"/>
              </a:lnSpc>
              <a:buNone/>
            </a:pPr>
            <a:r>
              <a:rPr lang="en-US" sz="2225" dirty="0">
                <a:solidFill>
                  <a:srgbClr val="FFFFFF"/>
                </a:solidFill>
                <a:latin typeface="Libre Baskerville" pitchFamily="34" charset="0"/>
                <a:ea typeface="Libre Baskerville" pitchFamily="34" charset="-122"/>
                <a:cs typeface="Libre Baskerville" pitchFamily="34" charset="-120"/>
              </a:rPr>
              <a:t>1</a:t>
            </a:r>
            <a:endParaRPr lang="en-US" sz="2225" dirty="0"/>
          </a:p>
        </p:txBody>
      </p:sp>
      <p:sp>
        <p:nvSpPr>
          <p:cNvPr id="9" name="Text 7"/>
          <p:cNvSpPr/>
          <p:nvPr/>
        </p:nvSpPr>
        <p:spPr>
          <a:xfrm>
            <a:off x="2469237" y="2038231"/>
            <a:ext cx="3733919" cy="315873"/>
          </a:xfrm>
          <a:prstGeom prst="rect">
            <a:avLst/>
          </a:prstGeom>
          <a:noFill/>
          <a:ln/>
        </p:spPr>
        <p:txBody>
          <a:bodyPr wrap="none" rtlCol="0" anchor="t"/>
          <a:lstStyle/>
          <a:p>
            <a:pPr algn="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Expansion of Safety Features</a:t>
            </a:r>
            <a:endParaRPr lang="en-US" sz="1990" dirty="0"/>
          </a:p>
        </p:txBody>
      </p:sp>
      <p:sp>
        <p:nvSpPr>
          <p:cNvPr id="10" name="Text 8"/>
          <p:cNvSpPr/>
          <p:nvPr/>
        </p:nvSpPr>
        <p:spPr>
          <a:xfrm>
            <a:off x="1800701" y="2475428"/>
            <a:ext cx="4402455" cy="1293495"/>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As the CRISS project aims to comprehensively address railway safety, future efforts will focus on exploring additional safety features related to foreign objects interfering with rail tracks.</a:t>
            </a:r>
            <a:endParaRPr lang="en-US" sz="1592" dirty="0"/>
          </a:p>
        </p:txBody>
      </p:sp>
      <p:sp>
        <p:nvSpPr>
          <p:cNvPr id="11" name="Text 9"/>
          <p:cNvSpPr/>
          <p:nvPr/>
        </p:nvSpPr>
        <p:spPr>
          <a:xfrm>
            <a:off x="1800701" y="3849767"/>
            <a:ext cx="4402455" cy="1616869"/>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This may include the development of advanced detection and prevention mechanisms for other types of foreign objects, such as debris, animals, or unauthorized access.</a:t>
            </a:r>
            <a:endParaRPr lang="en-US" sz="1592" dirty="0"/>
          </a:p>
        </p:txBody>
      </p:sp>
      <p:sp>
        <p:nvSpPr>
          <p:cNvPr id="12" name="Shape 10"/>
          <p:cNvSpPr/>
          <p:nvPr/>
        </p:nvSpPr>
        <p:spPr>
          <a:xfrm>
            <a:off x="7527131" y="3212128"/>
            <a:ext cx="707708" cy="40362"/>
          </a:xfrm>
          <a:prstGeom prst="rect">
            <a:avLst/>
          </a:prstGeom>
          <a:solidFill>
            <a:srgbClr val="726EFF"/>
          </a:solidFill>
          <a:ln/>
        </p:spPr>
      </p:sp>
      <p:sp>
        <p:nvSpPr>
          <p:cNvPr id="13" name="Shape 11"/>
          <p:cNvSpPr/>
          <p:nvPr/>
        </p:nvSpPr>
        <p:spPr>
          <a:xfrm>
            <a:off x="7103269" y="3020497"/>
            <a:ext cx="423862" cy="423863"/>
          </a:xfrm>
          <a:prstGeom prst="roundRect">
            <a:avLst>
              <a:gd name="adj" fmla="val 26672"/>
            </a:avLst>
          </a:prstGeom>
          <a:solidFill>
            <a:srgbClr val="5955EB"/>
          </a:solidFill>
          <a:ln/>
        </p:spPr>
      </p:sp>
      <p:sp>
        <p:nvSpPr>
          <p:cNvPr id="14" name="Text 12"/>
          <p:cNvSpPr/>
          <p:nvPr/>
        </p:nvSpPr>
        <p:spPr>
          <a:xfrm>
            <a:off x="7228165" y="3055739"/>
            <a:ext cx="174069" cy="353258"/>
          </a:xfrm>
          <a:prstGeom prst="rect">
            <a:avLst/>
          </a:prstGeom>
          <a:noFill/>
          <a:ln/>
        </p:spPr>
        <p:txBody>
          <a:bodyPr wrap="none" rtlCol="0" anchor="t"/>
          <a:lstStyle/>
          <a:p>
            <a:pPr algn="ctr" indent="0" marL="0">
              <a:lnSpc>
                <a:spcPts val="2782"/>
              </a:lnSpc>
              <a:buNone/>
            </a:pPr>
            <a:r>
              <a:rPr lang="en-US" sz="2225" dirty="0">
                <a:solidFill>
                  <a:srgbClr val="FFFFFF"/>
                </a:solidFill>
                <a:latin typeface="Libre Baskerville" pitchFamily="34" charset="0"/>
                <a:ea typeface="Libre Baskerville" pitchFamily="34" charset="-122"/>
                <a:cs typeface="Libre Baskerville" pitchFamily="34" charset="-120"/>
              </a:rPr>
              <a:t>2</a:t>
            </a:r>
            <a:endParaRPr lang="en-US" sz="2225" dirty="0"/>
          </a:p>
        </p:txBody>
      </p:sp>
      <p:sp>
        <p:nvSpPr>
          <p:cNvPr id="15" name="Text 13"/>
          <p:cNvSpPr/>
          <p:nvPr/>
        </p:nvSpPr>
        <p:spPr>
          <a:xfrm>
            <a:off x="8427244" y="3049191"/>
            <a:ext cx="4040386" cy="315873"/>
          </a:xfrm>
          <a:prstGeom prst="rect">
            <a:avLst/>
          </a:prstGeom>
          <a:noFill/>
          <a:ln/>
        </p:spPr>
        <p:txBody>
          <a:bodyPr wrap="none" rtlCol="0" anchor="t"/>
          <a:lstStyle/>
          <a:p>
            <a:pPr algn="l"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Collaboration and Partnerships</a:t>
            </a:r>
            <a:endParaRPr lang="en-US" sz="1990" dirty="0"/>
          </a:p>
        </p:txBody>
      </p:sp>
      <p:sp>
        <p:nvSpPr>
          <p:cNvPr id="16" name="Text 14"/>
          <p:cNvSpPr/>
          <p:nvPr/>
        </p:nvSpPr>
        <p:spPr>
          <a:xfrm>
            <a:off x="8750737" y="3486388"/>
            <a:ext cx="4402455" cy="1616869"/>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Collaboration with railway authorities, industry partners, and academic institutions will be crucial for accessing real-world data, conducting field tests, and validating the effectiveness of the safety system.</a:t>
            </a:r>
            <a:endParaRPr lang="en-US" sz="1592" dirty="0"/>
          </a:p>
        </p:txBody>
      </p:sp>
      <p:sp>
        <p:nvSpPr>
          <p:cNvPr id="17" name="Text 15"/>
          <p:cNvSpPr/>
          <p:nvPr/>
        </p:nvSpPr>
        <p:spPr>
          <a:xfrm>
            <a:off x="8750737" y="5184100"/>
            <a:ext cx="4402455" cy="1616869"/>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Partnerships with technology providers and research organizations can facilitate the integration of cutting-edge sensor technologies and data analytics techniques into the CRISS project.</a:t>
            </a:r>
            <a:endParaRPr lang="en-US" sz="1592" dirty="0"/>
          </a:p>
        </p:txBody>
      </p:sp>
      <p:pic>
        <p:nvPicPr>
          <p:cNvPr id="1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2351127"/>
            <a:ext cx="7397829"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Special Mentioning: ICFOSS</a:t>
            </a:r>
            <a:endParaRPr lang="en-US" sz="3980" dirty="0"/>
          </a:p>
        </p:txBody>
      </p:sp>
      <p:sp>
        <p:nvSpPr>
          <p:cNvPr id="5" name="Text 3"/>
          <p:cNvSpPr/>
          <p:nvPr/>
        </p:nvSpPr>
        <p:spPr>
          <a:xfrm>
            <a:off x="1477208" y="3387328"/>
            <a:ext cx="11675983" cy="1293495"/>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We extend our heartfelt gratitude to ICFOSS, the International Centre for Free and Open Source Software, an autonomous organization established by the Government of Kerala, India. ICFOSS plays a pivotal role in popularizing Free and Open Source Software globally, consolidating previous FOSS initiatives in Kerala, and fostering collaboration with various nations, communities, and governments to advance the cause of FOSS.</a:t>
            </a:r>
            <a:endParaRPr lang="en-US" sz="1592" dirty="0"/>
          </a:p>
        </p:txBody>
      </p:sp>
      <p:sp>
        <p:nvSpPr>
          <p:cNvPr id="6" name="Text 4"/>
          <p:cNvSpPr/>
          <p:nvPr/>
        </p:nvSpPr>
        <p:spPr>
          <a:xfrm>
            <a:off x="1477208" y="4908233"/>
            <a:ext cx="11675983" cy="970121"/>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Our project had the privilege of seeking external mentorship from ICFOSS. After presenting our project idea, their esteemed panel selected our project for mentorship. Additionally, we had the honor of visiting the ICFOSS center during the project period.</a:t>
            </a:r>
            <a:endParaRPr lang="en-US" sz="1592" dirty="0"/>
          </a:p>
        </p:txBody>
      </p:sp>
      <p:pic>
        <p:nvPicPr>
          <p:cNvPr id="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173641"/>
          </a:xfrm>
          <a:prstGeom prst="roundRect">
            <a:avLst>
              <a:gd name="adj" fmla="val 1484"/>
            </a:avLst>
          </a:prstGeom>
          <a:solidFill>
            <a:srgbClr val="FBFAFF"/>
          </a:solidFill>
          <a:ln/>
        </p:spPr>
      </p:sp>
      <p:sp>
        <p:nvSpPr>
          <p:cNvPr id="4" name="Text 2"/>
          <p:cNvSpPr/>
          <p:nvPr/>
        </p:nvSpPr>
        <p:spPr>
          <a:xfrm>
            <a:off x="1477208" y="799862"/>
            <a:ext cx="7397829"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Special Mentioning: ICFOSS</a:t>
            </a:r>
            <a:endParaRPr lang="en-US" sz="3980" dirty="0"/>
          </a:p>
        </p:txBody>
      </p:sp>
      <p:sp>
        <p:nvSpPr>
          <p:cNvPr id="5" name="Text 3"/>
          <p:cNvSpPr/>
          <p:nvPr/>
        </p:nvSpPr>
        <p:spPr>
          <a:xfrm>
            <a:off x="1477208" y="1836063"/>
            <a:ext cx="11675983"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We express our sincere appreciation to Gopika Ma'am and Sajil CK Sir for their invaluable guidance and support throughout our journey. Their mentorship has been instrumental in the success of our project.</a:t>
            </a:r>
            <a:endParaRPr lang="en-US" sz="1592" dirty="0"/>
          </a:p>
        </p:txBody>
      </p:sp>
      <p:pic>
        <p:nvPicPr>
          <p:cNvPr id="6" name="Image 0" descr="preencoded.png">    </p:cNvPr>
          <p:cNvPicPr>
            <a:picLocks noChangeAspect="1"/>
          </p:cNvPicPr>
          <p:nvPr/>
        </p:nvPicPr>
        <p:blipFill>
          <a:blip r:embed="rId1"/>
          <a:stretch>
            <a:fillRect/>
          </a:stretch>
        </p:blipFill>
        <p:spPr>
          <a:xfrm>
            <a:off x="2736175" y="2710220"/>
            <a:ext cx="9157930" cy="5151239"/>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023342"/>
            <a:ext cx="5417701"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Mentor Appreciation</a:t>
            </a:r>
            <a:endParaRPr lang="en-US" sz="3980" dirty="0"/>
          </a:p>
        </p:txBody>
      </p:sp>
      <p:pic>
        <p:nvPicPr>
          <p:cNvPr id="5" name="Image 0" descr="preencoded.png">    </p:cNvPr>
          <p:cNvPicPr>
            <a:picLocks noChangeAspect="1"/>
          </p:cNvPicPr>
          <p:nvPr/>
        </p:nvPicPr>
        <p:blipFill>
          <a:blip r:embed="rId1"/>
          <a:stretch>
            <a:fillRect/>
          </a:stretch>
        </p:blipFill>
        <p:spPr>
          <a:xfrm>
            <a:off x="1477208" y="2059543"/>
            <a:ext cx="3689747" cy="3689747"/>
          </a:xfrm>
          <a:prstGeom prst="rect">
            <a:avLst/>
          </a:prstGeom>
        </p:spPr>
      </p:pic>
      <p:sp>
        <p:nvSpPr>
          <p:cNvPr id="6" name="Text 3"/>
          <p:cNvSpPr/>
          <p:nvPr/>
        </p:nvSpPr>
        <p:spPr>
          <a:xfrm>
            <a:off x="1477208" y="6001941"/>
            <a:ext cx="3689747" cy="323374"/>
          </a:xfrm>
          <a:prstGeom prst="rect">
            <a:avLst/>
          </a:prstGeom>
          <a:noFill/>
          <a:ln/>
        </p:spPr>
        <p:txBody>
          <a:bodyPr wrap="none" rtlCol="0" anchor="t"/>
          <a:lstStyle/>
          <a:p>
            <a:pPr algn="ctr" indent="0" marL="0">
              <a:lnSpc>
                <a:spcPts val="2548"/>
              </a:lnSpc>
              <a:buNone/>
            </a:pPr>
            <a:r>
              <a:rPr lang="en-US" sz="1592" b="1" dirty="0">
                <a:solidFill>
                  <a:srgbClr val="5955EB"/>
                </a:solidFill>
                <a:latin typeface="Open Sans" pitchFamily="34" charset="0"/>
                <a:ea typeface="Open Sans" pitchFamily="34" charset="-122"/>
                <a:cs typeface="Open Sans" pitchFamily="34" charset="-120"/>
              </a:rPr>
              <a:t>Dr. Bharat Bhushan Sharma</a:t>
            </a:r>
            <a:endParaRPr lang="en-US" sz="1592" dirty="0"/>
          </a:p>
        </p:txBody>
      </p:sp>
      <p:sp>
        <p:nvSpPr>
          <p:cNvPr id="7" name="Text 4"/>
          <p:cNvSpPr/>
          <p:nvPr/>
        </p:nvSpPr>
        <p:spPr>
          <a:xfrm>
            <a:off x="1477208" y="6446639"/>
            <a:ext cx="3689747" cy="323374"/>
          </a:xfrm>
          <a:prstGeom prst="rect">
            <a:avLst/>
          </a:prstGeom>
          <a:noFill/>
          <a:ln/>
        </p:spPr>
        <p:txBody>
          <a:bodyPr wrap="none" rtlCol="0" anchor="t"/>
          <a:lstStyle/>
          <a:p>
            <a:pPr algn="ct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Assistant Professor, GSV</a:t>
            </a:r>
            <a:endParaRPr lang="en-US" sz="1592" dirty="0"/>
          </a:p>
        </p:txBody>
      </p:sp>
      <p:sp>
        <p:nvSpPr>
          <p:cNvPr id="8" name="Text 5"/>
          <p:cNvSpPr/>
          <p:nvPr/>
        </p:nvSpPr>
        <p:spPr>
          <a:xfrm>
            <a:off x="1477208" y="6891337"/>
            <a:ext cx="3689747" cy="258842"/>
          </a:xfrm>
          <a:prstGeom prst="rect">
            <a:avLst/>
          </a:prstGeom>
          <a:noFill/>
          <a:ln/>
        </p:spPr>
        <p:txBody>
          <a:bodyPr wrap="none" rtlCol="0" anchor="t"/>
          <a:lstStyle/>
          <a:p>
            <a:pPr algn="ctr" indent="0" marL="0">
              <a:lnSpc>
                <a:spcPts val="2038"/>
              </a:lnSpc>
              <a:buNone/>
            </a:pPr>
            <a:endParaRPr lang="en-US" sz="1274" dirty="0"/>
          </a:p>
        </p:txBody>
      </p:sp>
      <p:pic>
        <p:nvPicPr>
          <p:cNvPr id="9" name="Image 1" descr="preencoded.png">    </p:cNvPr>
          <p:cNvPicPr>
            <a:picLocks noChangeAspect="1"/>
          </p:cNvPicPr>
          <p:nvPr/>
        </p:nvPicPr>
        <p:blipFill>
          <a:blip r:embed="rId2"/>
          <a:stretch>
            <a:fillRect/>
          </a:stretch>
        </p:blipFill>
        <p:spPr>
          <a:xfrm>
            <a:off x="5470207" y="2059543"/>
            <a:ext cx="3689866" cy="3689866"/>
          </a:xfrm>
          <a:prstGeom prst="rect">
            <a:avLst/>
          </a:prstGeom>
        </p:spPr>
      </p:pic>
      <p:sp>
        <p:nvSpPr>
          <p:cNvPr id="10" name="Text 6"/>
          <p:cNvSpPr/>
          <p:nvPr/>
        </p:nvSpPr>
        <p:spPr>
          <a:xfrm>
            <a:off x="5798582" y="6002060"/>
            <a:ext cx="3033117" cy="379214"/>
          </a:xfrm>
          <a:prstGeom prst="rect">
            <a:avLst/>
          </a:prstGeom>
          <a:noFill/>
          <a:ln/>
        </p:spPr>
        <p:txBody>
          <a:bodyPr wrap="none" rtlCol="0" anchor="t"/>
          <a:lstStyle/>
          <a:p>
            <a:pPr algn="ctr" indent="0" marL="0">
              <a:lnSpc>
                <a:spcPts val="2985"/>
              </a:lnSpc>
              <a:buNone/>
            </a:pPr>
            <a:r>
              <a:rPr lang="en-US" sz="2388" dirty="0">
                <a:solidFill>
                  <a:srgbClr val="5955EB"/>
                </a:solidFill>
                <a:latin typeface="Libre Baskerville" pitchFamily="34" charset="0"/>
                <a:ea typeface="Libre Baskerville" pitchFamily="34" charset="-122"/>
                <a:cs typeface="Libre Baskerville" pitchFamily="34" charset="-120"/>
              </a:rPr>
              <a:t>O P Kesari</a:t>
            </a:r>
            <a:endParaRPr lang="en-US" sz="2388" dirty="0"/>
          </a:p>
        </p:txBody>
      </p:sp>
      <p:sp>
        <p:nvSpPr>
          <p:cNvPr id="11" name="Text 7"/>
          <p:cNvSpPr/>
          <p:nvPr/>
        </p:nvSpPr>
        <p:spPr>
          <a:xfrm>
            <a:off x="5470207" y="6502598"/>
            <a:ext cx="3689866" cy="323374"/>
          </a:xfrm>
          <a:prstGeom prst="rect">
            <a:avLst/>
          </a:prstGeom>
          <a:noFill/>
          <a:ln/>
        </p:spPr>
        <p:txBody>
          <a:bodyPr wrap="none" rtlCol="0" anchor="t"/>
          <a:lstStyle/>
          <a:p>
            <a:pPr algn="ct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Former Executive Director, RDSO</a:t>
            </a:r>
            <a:endParaRPr lang="en-US" sz="1592" dirty="0"/>
          </a:p>
        </p:txBody>
      </p:sp>
      <p:sp>
        <p:nvSpPr>
          <p:cNvPr id="12" name="Text 8"/>
          <p:cNvSpPr/>
          <p:nvPr/>
        </p:nvSpPr>
        <p:spPr>
          <a:xfrm>
            <a:off x="5470207" y="6947297"/>
            <a:ext cx="3689866" cy="258842"/>
          </a:xfrm>
          <a:prstGeom prst="rect">
            <a:avLst/>
          </a:prstGeom>
          <a:noFill/>
          <a:ln/>
        </p:spPr>
        <p:txBody>
          <a:bodyPr wrap="none" rtlCol="0" anchor="t"/>
          <a:lstStyle/>
          <a:p>
            <a:pPr algn="ctr" indent="0" marL="0">
              <a:lnSpc>
                <a:spcPts val="2038"/>
              </a:lnSpc>
              <a:buNone/>
            </a:pPr>
            <a:endParaRPr lang="en-US" sz="1274" dirty="0"/>
          </a:p>
        </p:txBody>
      </p:sp>
      <p:pic>
        <p:nvPicPr>
          <p:cNvPr id="13" name="Image 2" descr="preencoded.png">    </p:cNvPr>
          <p:cNvPicPr>
            <a:picLocks noChangeAspect="1"/>
          </p:cNvPicPr>
          <p:nvPr/>
        </p:nvPicPr>
        <p:blipFill>
          <a:blip r:embed="rId3"/>
          <a:stretch>
            <a:fillRect/>
          </a:stretch>
        </p:blipFill>
        <p:spPr>
          <a:xfrm>
            <a:off x="9463326" y="2059543"/>
            <a:ext cx="3689866" cy="3689866"/>
          </a:xfrm>
          <a:prstGeom prst="rect">
            <a:avLst/>
          </a:prstGeom>
        </p:spPr>
      </p:pic>
      <p:sp>
        <p:nvSpPr>
          <p:cNvPr id="14" name="Text 9"/>
          <p:cNvSpPr/>
          <p:nvPr/>
        </p:nvSpPr>
        <p:spPr>
          <a:xfrm>
            <a:off x="9791700" y="6002060"/>
            <a:ext cx="3033117" cy="379214"/>
          </a:xfrm>
          <a:prstGeom prst="rect">
            <a:avLst/>
          </a:prstGeom>
          <a:noFill/>
          <a:ln/>
        </p:spPr>
        <p:txBody>
          <a:bodyPr wrap="none" rtlCol="0" anchor="t"/>
          <a:lstStyle/>
          <a:p>
            <a:pPr algn="ctr" indent="0" marL="0">
              <a:lnSpc>
                <a:spcPts val="2985"/>
              </a:lnSpc>
              <a:buNone/>
            </a:pPr>
            <a:r>
              <a:rPr lang="en-US" sz="2388" dirty="0">
                <a:solidFill>
                  <a:srgbClr val="5955EB"/>
                </a:solidFill>
                <a:latin typeface="Libre Baskerville" pitchFamily="34" charset="0"/>
                <a:ea typeface="Libre Baskerville" pitchFamily="34" charset="-122"/>
                <a:cs typeface="Libre Baskerville" pitchFamily="34" charset="-120"/>
              </a:rPr>
              <a:t>Aditi Gupta</a:t>
            </a:r>
            <a:endParaRPr lang="en-US" sz="2388" dirty="0"/>
          </a:p>
        </p:txBody>
      </p:sp>
      <p:sp>
        <p:nvSpPr>
          <p:cNvPr id="15" name="Text 10"/>
          <p:cNvSpPr/>
          <p:nvPr/>
        </p:nvSpPr>
        <p:spPr>
          <a:xfrm>
            <a:off x="9463326" y="6502598"/>
            <a:ext cx="3689866" cy="323374"/>
          </a:xfrm>
          <a:prstGeom prst="rect">
            <a:avLst/>
          </a:prstGeom>
          <a:noFill/>
          <a:ln/>
        </p:spPr>
        <p:txBody>
          <a:bodyPr wrap="none" rtlCol="0" anchor="t"/>
          <a:lstStyle/>
          <a:p>
            <a:pPr algn="ct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Graduate Engineer, Atkins</a:t>
            </a:r>
            <a:endParaRPr lang="en-US" sz="1592" dirty="0"/>
          </a:p>
        </p:txBody>
      </p:sp>
      <p:sp>
        <p:nvSpPr>
          <p:cNvPr id="16" name="Text 11"/>
          <p:cNvSpPr/>
          <p:nvPr/>
        </p:nvSpPr>
        <p:spPr>
          <a:xfrm>
            <a:off x="9463326" y="6947297"/>
            <a:ext cx="3689866" cy="258842"/>
          </a:xfrm>
          <a:prstGeom prst="rect">
            <a:avLst/>
          </a:prstGeom>
          <a:noFill/>
          <a:ln/>
        </p:spPr>
        <p:txBody>
          <a:bodyPr wrap="none" rtlCol="0" anchor="t"/>
          <a:lstStyle/>
          <a:p>
            <a:pPr algn="ctr" indent="0" marL="0">
              <a:lnSpc>
                <a:spcPts val="2038"/>
              </a:lnSpc>
              <a:buNone/>
            </a:pPr>
            <a:endParaRPr lang="en-US" sz="1274"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539954"/>
            <a:ext cx="5055156"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Team Members</a:t>
            </a:r>
            <a:endParaRPr lang="en-US" sz="3980" dirty="0"/>
          </a:p>
        </p:txBody>
      </p:sp>
      <p:pic>
        <p:nvPicPr>
          <p:cNvPr id="5" name="Image 0" descr="preencoded.png">    </p:cNvPr>
          <p:cNvPicPr>
            <a:picLocks noChangeAspect="1"/>
          </p:cNvPicPr>
          <p:nvPr/>
        </p:nvPicPr>
        <p:blipFill>
          <a:blip r:embed="rId1"/>
          <a:stretch>
            <a:fillRect/>
          </a:stretch>
        </p:blipFill>
        <p:spPr>
          <a:xfrm>
            <a:off x="1993821" y="2576155"/>
            <a:ext cx="2656522" cy="2656523"/>
          </a:xfrm>
          <a:prstGeom prst="rect">
            <a:avLst/>
          </a:prstGeom>
        </p:spPr>
      </p:pic>
      <p:sp>
        <p:nvSpPr>
          <p:cNvPr id="6" name="Text 3"/>
          <p:cNvSpPr/>
          <p:nvPr/>
        </p:nvSpPr>
        <p:spPr>
          <a:xfrm>
            <a:off x="1805464" y="5485328"/>
            <a:ext cx="3033117" cy="379214"/>
          </a:xfrm>
          <a:prstGeom prst="rect">
            <a:avLst/>
          </a:prstGeom>
          <a:noFill/>
          <a:ln/>
        </p:spPr>
        <p:txBody>
          <a:bodyPr wrap="none" rtlCol="0" anchor="t"/>
          <a:lstStyle/>
          <a:p>
            <a:pPr algn="ctr" indent="0" marL="0">
              <a:lnSpc>
                <a:spcPts val="2985"/>
              </a:lnSpc>
              <a:buNone/>
            </a:pPr>
            <a:r>
              <a:rPr lang="en-US" sz="2388" dirty="0">
                <a:solidFill>
                  <a:srgbClr val="5955EB"/>
                </a:solidFill>
                <a:latin typeface="Libre Baskerville" pitchFamily="34" charset="0"/>
                <a:ea typeface="Libre Baskerville" pitchFamily="34" charset="-122"/>
                <a:cs typeface="Libre Baskerville" pitchFamily="34" charset="-120"/>
              </a:rPr>
              <a:t>Mayank Pandey</a:t>
            </a:r>
            <a:endParaRPr lang="en-US" sz="2388" dirty="0"/>
          </a:p>
        </p:txBody>
      </p:sp>
      <p:sp>
        <p:nvSpPr>
          <p:cNvPr id="7" name="Text 4"/>
          <p:cNvSpPr/>
          <p:nvPr/>
        </p:nvSpPr>
        <p:spPr>
          <a:xfrm>
            <a:off x="1477208" y="5985867"/>
            <a:ext cx="3689747" cy="323374"/>
          </a:xfrm>
          <a:prstGeom prst="rect">
            <a:avLst/>
          </a:prstGeom>
          <a:noFill/>
          <a:ln/>
        </p:spPr>
        <p:txBody>
          <a:bodyPr wrap="none" rtlCol="0" anchor="t"/>
          <a:lstStyle/>
          <a:p>
            <a:pPr algn="ct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2080034</a:t>
            </a:r>
            <a:endParaRPr lang="en-US" sz="1592" dirty="0"/>
          </a:p>
        </p:txBody>
      </p:sp>
      <p:sp>
        <p:nvSpPr>
          <p:cNvPr id="8" name="Text 5"/>
          <p:cNvSpPr/>
          <p:nvPr/>
        </p:nvSpPr>
        <p:spPr>
          <a:xfrm>
            <a:off x="1477208" y="6430566"/>
            <a:ext cx="3689747" cy="258842"/>
          </a:xfrm>
          <a:prstGeom prst="rect">
            <a:avLst/>
          </a:prstGeom>
          <a:noFill/>
          <a:ln/>
        </p:spPr>
        <p:txBody>
          <a:bodyPr wrap="none" rtlCol="0" anchor="t"/>
          <a:lstStyle/>
          <a:p>
            <a:pPr algn="ctr" indent="0" marL="0">
              <a:lnSpc>
                <a:spcPts val="2038"/>
              </a:lnSpc>
              <a:buNone/>
            </a:pPr>
            <a:endParaRPr lang="en-US" sz="1274" dirty="0"/>
          </a:p>
        </p:txBody>
      </p:sp>
      <p:pic>
        <p:nvPicPr>
          <p:cNvPr id="9" name="Image 1" descr="preencoded.png">    </p:cNvPr>
          <p:cNvPicPr>
            <a:picLocks noChangeAspect="1"/>
          </p:cNvPicPr>
          <p:nvPr/>
        </p:nvPicPr>
        <p:blipFill>
          <a:blip r:embed="rId2"/>
          <a:stretch>
            <a:fillRect/>
          </a:stretch>
        </p:blipFill>
        <p:spPr>
          <a:xfrm>
            <a:off x="5986820" y="2576155"/>
            <a:ext cx="2656642" cy="2656642"/>
          </a:xfrm>
          <a:prstGeom prst="rect">
            <a:avLst/>
          </a:prstGeom>
        </p:spPr>
      </p:pic>
      <p:sp>
        <p:nvSpPr>
          <p:cNvPr id="10" name="Text 6"/>
          <p:cNvSpPr/>
          <p:nvPr/>
        </p:nvSpPr>
        <p:spPr>
          <a:xfrm>
            <a:off x="5798582" y="5485448"/>
            <a:ext cx="3033117" cy="379214"/>
          </a:xfrm>
          <a:prstGeom prst="rect">
            <a:avLst/>
          </a:prstGeom>
          <a:noFill/>
          <a:ln/>
        </p:spPr>
        <p:txBody>
          <a:bodyPr wrap="none" rtlCol="0" anchor="t"/>
          <a:lstStyle/>
          <a:p>
            <a:pPr algn="ctr" indent="0" marL="0">
              <a:lnSpc>
                <a:spcPts val="2985"/>
              </a:lnSpc>
              <a:buNone/>
            </a:pPr>
            <a:r>
              <a:rPr lang="en-US" sz="2388" dirty="0">
                <a:solidFill>
                  <a:srgbClr val="5955EB"/>
                </a:solidFill>
                <a:latin typeface="Libre Baskerville" pitchFamily="34" charset="0"/>
                <a:ea typeface="Libre Baskerville" pitchFamily="34" charset="-122"/>
                <a:cs typeface="Libre Baskerville" pitchFamily="34" charset="-120"/>
              </a:rPr>
              <a:t>Saswat S Mohanty</a:t>
            </a:r>
            <a:endParaRPr lang="en-US" sz="2388" dirty="0"/>
          </a:p>
        </p:txBody>
      </p:sp>
      <p:sp>
        <p:nvSpPr>
          <p:cNvPr id="11" name="Text 7"/>
          <p:cNvSpPr/>
          <p:nvPr/>
        </p:nvSpPr>
        <p:spPr>
          <a:xfrm>
            <a:off x="5470207" y="5985986"/>
            <a:ext cx="3689866" cy="323374"/>
          </a:xfrm>
          <a:prstGeom prst="rect">
            <a:avLst/>
          </a:prstGeom>
          <a:noFill/>
          <a:ln/>
        </p:spPr>
        <p:txBody>
          <a:bodyPr wrap="none" rtlCol="0" anchor="t"/>
          <a:lstStyle/>
          <a:p>
            <a:pPr algn="ct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2080049</a:t>
            </a:r>
            <a:endParaRPr lang="en-US" sz="1592" dirty="0"/>
          </a:p>
        </p:txBody>
      </p:sp>
      <p:sp>
        <p:nvSpPr>
          <p:cNvPr id="12" name="Text 8"/>
          <p:cNvSpPr/>
          <p:nvPr/>
        </p:nvSpPr>
        <p:spPr>
          <a:xfrm>
            <a:off x="5470207" y="6430685"/>
            <a:ext cx="3689866" cy="258842"/>
          </a:xfrm>
          <a:prstGeom prst="rect">
            <a:avLst/>
          </a:prstGeom>
          <a:noFill/>
          <a:ln/>
        </p:spPr>
        <p:txBody>
          <a:bodyPr wrap="none" rtlCol="0" anchor="t"/>
          <a:lstStyle/>
          <a:p>
            <a:pPr algn="ctr" indent="0" marL="0">
              <a:lnSpc>
                <a:spcPts val="2038"/>
              </a:lnSpc>
              <a:buNone/>
            </a:pPr>
            <a:endParaRPr lang="en-US" sz="1274" dirty="0"/>
          </a:p>
        </p:txBody>
      </p:sp>
      <p:pic>
        <p:nvPicPr>
          <p:cNvPr id="13" name="Image 2" descr="preencoded.png">    </p:cNvPr>
          <p:cNvPicPr>
            <a:picLocks noChangeAspect="1"/>
          </p:cNvPicPr>
          <p:nvPr/>
        </p:nvPicPr>
        <p:blipFill>
          <a:blip r:embed="rId3"/>
          <a:stretch>
            <a:fillRect/>
          </a:stretch>
        </p:blipFill>
        <p:spPr>
          <a:xfrm>
            <a:off x="9979938" y="2576155"/>
            <a:ext cx="2656642" cy="2656642"/>
          </a:xfrm>
          <a:prstGeom prst="rect">
            <a:avLst/>
          </a:prstGeom>
        </p:spPr>
      </p:pic>
      <p:sp>
        <p:nvSpPr>
          <p:cNvPr id="14" name="Text 9"/>
          <p:cNvSpPr/>
          <p:nvPr/>
        </p:nvSpPr>
        <p:spPr>
          <a:xfrm>
            <a:off x="9791700" y="5485448"/>
            <a:ext cx="3033117" cy="379214"/>
          </a:xfrm>
          <a:prstGeom prst="rect">
            <a:avLst/>
          </a:prstGeom>
          <a:noFill/>
          <a:ln/>
        </p:spPr>
        <p:txBody>
          <a:bodyPr wrap="none" rtlCol="0" anchor="t"/>
          <a:lstStyle/>
          <a:p>
            <a:pPr algn="ctr" indent="0" marL="0">
              <a:lnSpc>
                <a:spcPts val="2985"/>
              </a:lnSpc>
              <a:buNone/>
            </a:pPr>
            <a:r>
              <a:rPr lang="en-US" sz="2388" dirty="0">
                <a:solidFill>
                  <a:srgbClr val="5955EB"/>
                </a:solidFill>
                <a:latin typeface="Libre Baskerville" pitchFamily="34" charset="0"/>
                <a:ea typeface="Libre Baskerville" pitchFamily="34" charset="-122"/>
                <a:cs typeface="Libre Baskerville" pitchFamily="34" charset="-120"/>
              </a:rPr>
              <a:t>Sudhanshu Kumar</a:t>
            </a:r>
            <a:endParaRPr lang="en-US" sz="2388" dirty="0"/>
          </a:p>
        </p:txBody>
      </p:sp>
      <p:sp>
        <p:nvSpPr>
          <p:cNvPr id="15" name="Text 10"/>
          <p:cNvSpPr/>
          <p:nvPr/>
        </p:nvSpPr>
        <p:spPr>
          <a:xfrm>
            <a:off x="9463326" y="5985986"/>
            <a:ext cx="3689866" cy="323374"/>
          </a:xfrm>
          <a:prstGeom prst="rect">
            <a:avLst/>
          </a:prstGeom>
          <a:noFill/>
          <a:ln/>
        </p:spPr>
        <p:txBody>
          <a:bodyPr wrap="none" rtlCol="0" anchor="t"/>
          <a:lstStyle/>
          <a:p>
            <a:pPr algn="ct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2080054</a:t>
            </a:r>
            <a:endParaRPr lang="en-US" sz="1592" dirty="0"/>
          </a:p>
        </p:txBody>
      </p:sp>
      <p:sp>
        <p:nvSpPr>
          <p:cNvPr id="16" name="Text 11"/>
          <p:cNvSpPr/>
          <p:nvPr/>
        </p:nvSpPr>
        <p:spPr>
          <a:xfrm>
            <a:off x="9463326" y="6430685"/>
            <a:ext cx="3689866" cy="258842"/>
          </a:xfrm>
          <a:prstGeom prst="rect">
            <a:avLst/>
          </a:prstGeom>
          <a:noFill/>
          <a:ln/>
        </p:spPr>
        <p:txBody>
          <a:bodyPr wrap="none" rtlCol="0" anchor="t"/>
          <a:lstStyle/>
          <a:p>
            <a:pPr algn="ctr" indent="0" marL="0">
              <a:lnSpc>
                <a:spcPts val="2038"/>
              </a:lnSpc>
              <a:buNone/>
            </a:pPr>
            <a:endParaRPr lang="en-US" sz="1274"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719018" y="404455"/>
            <a:ext cx="13192363" cy="7420689"/>
          </a:xfrm>
          <a:prstGeom prst="rect">
            <a:avLst/>
          </a:prstGeom>
        </p:spPr>
      </p:pic>
      <p:sp>
        <p:nvSpPr>
          <p:cNvPr id="5" name="Shape 2"/>
          <p:cNvSpPr/>
          <p:nvPr/>
        </p:nvSpPr>
        <p:spPr>
          <a:xfrm>
            <a:off x="719018" y="404455"/>
            <a:ext cx="13192363" cy="7420689"/>
          </a:xfrm>
          <a:prstGeom prst="roundRect">
            <a:avLst>
              <a:gd name="adj" fmla="val 1635"/>
            </a:avLst>
          </a:prstGeom>
          <a:solidFill>
            <a:srgbClr val="FBFAFF">
              <a:alpha val="85000"/>
            </a:srgbClr>
          </a:solidFill>
          <a:ln/>
        </p:spPr>
      </p:sp>
      <p:sp>
        <p:nvSpPr>
          <p:cNvPr id="6" name="Text 3"/>
          <p:cNvSpPr/>
          <p:nvPr/>
        </p:nvSpPr>
        <p:spPr>
          <a:xfrm>
            <a:off x="2259925" y="3169563"/>
            <a:ext cx="10110430" cy="1263848"/>
          </a:xfrm>
          <a:prstGeom prst="rect">
            <a:avLst/>
          </a:prstGeom>
          <a:noFill/>
          <a:ln/>
        </p:spPr>
        <p:txBody>
          <a:bodyPr wrap="none" rtlCol="0" anchor="t"/>
          <a:lstStyle/>
          <a:p>
            <a:pPr algn="ctr" indent="0" marL="0">
              <a:lnSpc>
                <a:spcPts val="9951"/>
              </a:lnSpc>
              <a:buNone/>
            </a:pPr>
            <a:r>
              <a:rPr lang="en-US" sz="7961" dirty="0">
                <a:solidFill>
                  <a:srgbClr val="5955EB"/>
                </a:solidFill>
                <a:latin typeface="Libre Baskerville" pitchFamily="34" charset="0"/>
                <a:ea typeface="Libre Baskerville" pitchFamily="34" charset="-122"/>
                <a:cs typeface="Libre Baskerville" pitchFamily="34" charset="-120"/>
              </a:rPr>
              <a:t>Thank You</a:t>
            </a:r>
            <a:endParaRPr lang="en-US" sz="7961" dirty="0"/>
          </a:p>
        </p:txBody>
      </p:sp>
      <p:sp>
        <p:nvSpPr>
          <p:cNvPr id="7" name="Text 4"/>
          <p:cNvSpPr/>
          <p:nvPr/>
        </p:nvSpPr>
        <p:spPr>
          <a:xfrm>
            <a:off x="1477208" y="4736663"/>
            <a:ext cx="11675983" cy="323374"/>
          </a:xfrm>
          <a:prstGeom prst="rect">
            <a:avLst/>
          </a:prstGeom>
          <a:noFill/>
          <a:ln/>
        </p:spPr>
        <p:txBody>
          <a:bodyPr wrap="none" rtlCol="0" anchor="t"/>
          <a:lstStyle/>
          <a:p>
            <a:pPr indent="0" marL="0">
              <a:lnSpc>
                <a:spcPts val="2548"/>
              </a:lnSpc>
              <a:buNone/>
            </a:pPr>
            <a:endParaRPr lang="en-US" sz="1592"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89203"/>
            <a:ext cx="13192363" cy="7651075"/>
          </a:xfrm>
          <a:prstGeom prst="roundRect">
            <a:avLst>
              <a:gd name="adj" fmla="val 1586"/>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719018" y="289203"/>
            <a:ext cx="13192363" cy="7651075"/>
          </a:xfrm>
          <a:prstGeom prst="rect">
            <a:avLst/>
          </a:prstGeom>
        </p:spPr>
      </p:pic>
      <p:sp>
        <p:nvSpPr>
          <p:cNvPr id="5" name="Shape 2"/>
          <p:cNvSpPr/>
          <p:nvPr/>
        </p:nvSpPr>
        <p:spPr>
          <a:xfrm>
            <a:off x="719018" y="289203"/>
            <a:ext cx="13192363" cy="7651075"/>
          </a:xfrm>
          <a:prstGeom prst="roundRect">
            <a:avLst>
              <a:gd name="adj" fmla="val 1586"/>
            </a:avLst>
          </a:prstGeom>
          <a:solidFill>
            <a:srgbClr val="FBFAFF">
              <a:alpha val="85000"/>
            </a:srgbClr>
          </a:solidFill>
          <a:ln/>
        </p:spPr>
      </p:sp>
      <p:sp>
        <p:nvSpPr>
          <p:cNvPr id="6" name="Text 3"/>
          <p:cNvSpPr/>
          <p:nvPr/>
        </p:nvSpPr>
        <p:spPr>
          <a:xfrm>
            <a:off x="1477208" y="845225"/>
            <a:ext cx="8013978"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Objectives and Scope of CRISS</a:t>
            </a:r>
            <a:endParaRPr lang="en-US" sz="3980" dirty="0"/>
          </a:p>
        </p:txBody>
      </p:sp>
      <p:sp>
        <p:nvSpPr>
          <p:cNvPr id="7" name="Shape 4"/>
          <p:cNvSpPr/>
          <p:nvPr/>
        </p:nvSpPr>
        <p:spPr>
          <a:xfrm>
            <a:off x="1477208" y="1780342"/>
            <a:ext cx="11675983" cy="5603915"/>
          </a:xfrm>
          <a:prstGeom prst="roundRect">
            <a:avLst>
              <a:gd name="adj" fmla="val 2165"/>
            </a:avLst>
          </a:prstGeom>
          <a:solidFill>
            <a:srgbClr val="DED6FF"/>
          </a:solidFill>
          <a:ln/>
        </p:spPr>
      </p:sp>
      <p:sp>
        <p:nvSpPr>
          <p:cNvPr id="8" name="Text 5"/>
          <p:cNvSpPr/>
          <p:nvPr/>
        </p:nvSpPr>
        <p:spPr>
          <a:xfrm>
            <a:off x="1679377" y="1982510"/>
            <a:ext cx="9471422" cy="315873"/>
          </a:xfrm>
          <a:prstGeom prst="rect">
            <a:avLst/>
          </a:prstGeom>
          <a:noFill/>
          <a:ln/>
        </p:spPr>
        <p:txBody>
          <a:bodyPr wrap="none" rtlCol="0" anchor="t"/>
          <a:lstStyle/>
          <a:p>
            <a:pPr indent="0" marL="0">
              <a:lnSpc>
                <a:spcPts val="2488"/>
              </a:lnSpc>
              <a:buNone/>
            </a:pPr>
            <a:r>
              <a:rPr lang="en-US" sz="1990" b="1" dirty="0">
                <a:solidFill>
                  <a:srgbClr val="5955EB"/>
                </a:solidFill>
                <a:latin typeface="Libre Baskerville" pitchFamily="34" charset="0"/>
                <a:ea typeface="Libre Baskerville" pitchFamily="34" charset="-122"/>
                <a:cs typeface="Libre Baskerville" pitchFamily="34" charset="-120"/>
              </a:rPr>
              <a:t>Enhancing Railway Safety through Proactive Detection and Prevention:</a:t>
            </a:r>
            <a:endParaRPr lang="en-US" sz="1990" dirty="0"/>
          </a:p>
        </p:txBody>
      </p:sp>
      <p:sp>
        <p:nvSpPr>
          <p:cNvPr id="9" name="Text 6"/>
          <p:cNvSpPr/>
          <p:nvPr/>
        </p:nvSpPr>
        <p:spPr>
          <a:xfrm>
            <a:off x="2002869" y="2419707"/>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Design and develop a FOD system capable of real-time detection of objects falling onto railway tracks, including:</a:t>
            </a:r>
            <a:endParaRPr lang="en-US" sz="1592" dirty="0"/>
          </a:p>
        </p:txBody>
      </p:sp>
      <p:sp>
        <p:nvSpPr>
          <p:cNvPr id="10" name="Text 7"/>
          <p:cNvSpPr/>
          <p:nvPr/>
        </p:nvSpPr>
        <p:spPr>
          <a:xfrm>
            <a:off x="2326362" y="2823924"/>
            <a:ext cx="10624661" cy="646748"/>
          </a:xfrm>
          <a:prstGeom prst="rect">
            <a:avLst/>
          </a:prstGeom>
          <a:noFill/>
          <a:ln/>
        </p:spPr>
        <p:txBody>
          <a:bodyPr wrap="squar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Vehicles from road over-bridges, Rocks from mountain cuttings, Landslides, Miscellaneous objects posing safety hazards</a:t>
            </a:r>
            <a:endParaRPr lang="en-US" sz="1592" dirty="0"/>
          </a:p>
        </p:txBody>
      </p:sp>
      <p:sp>
        <p:nvSpPr>
          <p:cNvPr id="11" name="Text 8"/>
          <p:cNvSpPr/>
          <p:nvPr/>
        </p:nvSpPr>
        <p:spPr>
          <a:xfrm>
            <a:off x="2002869" y="3551515"/>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Implement automated warning &amp; intervention protocols upon object detection to:</a:t>
            </a:r>
            <a:endParaRPr lang="en-US" sz="1592" dirty="0"/>
          </a:p>
        </p:txBody>
      </p:sp>
      <p:sp>
        <p:nvSpPr>
          <p:cNvPr id="12" name="Text 9"/>
          <p:cNvSpPr/>
          <p:nvPr/>
        </p:nvSpPr>
        <p:spPr>
          <a:xfrm>
            <a:off x="2326362" y="3955732"/>
            <a:ext cx="10624661"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Alert train operators &amp; infrastructure control centres</a:t>
            </a:r>
            <a:endParaRPr lang="en-US" sz="1592" dirty="0"/>
          </a:p>
        </p:txBody>
      </p:sp>
      <p:sp>
        <p:nvSpPr>
          <p:cNvPr id="13" name="Text 10"/>
          <p:cNvSpPr/>
          <p:nvPr/>
        </p:nvSpPr>
        <p:spPr>
          <a:xfrm>
            <a:off x="2326362" y="4359950"/>
            <a:ext cx="10624661"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Shutdown power/ traction in affected area</a:t>
            </a:r>
            <a:endParaRPr lang="en-US" sz="1592" dirty="0"/>
          </a:p>
        </p:txBody>
      </p:sp>
      <p:sp>
        <p:nvSpPr>
          <p:cNvPr id="14" name="Text 11"/>
          <p:cNvSpPr/>
          <p:nvPr/>
        </p:nvSpPr>
        <p:spPr>
          <a:xfrm>
            <a:off x="2326362" y="4764167"/>
            <a:ext cx="10624661"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Turn on red aspect signal to restrict trains entering the affected section</a:t>
            </a:r>
            <a:endParaRPr lang="en-US" sz="1592" dirty="0"/>
          </a:p>
        </p:txBody>
      </p:sp>
      <p:sp>
        <p:nvSpPr>
          <p:cNvPr id="15" name="Text 12"/>
          <p:cNvSpPr/>
          <p:nvPr/>
        </p:nvSpPr>
        <p:spPr>
          <a:xfrm>
            <a:off x="2326362" y="5168384"/>
            <a:ext cx="10624661"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Initiate emergency braking procedures</a:t>
            </a:r>
            <a:endParaRPr lang="en-US" sz="1592" dirty="0"/>
          </a:p>
        </p:txBody>
      </p:sp>
      <p:sp>
        <p:nvSpPr>
          <p:cNvPr id="16" name="Text 13"/>
          <p:cNvSpPr/>
          <p:nvPr/>
        </p:nvSpPr>
        <p:spPr>
          <a:xfrm>
            <a:off x="2002869" y="5572601"/>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Reduce the risk of collisions and derailments caused by falling objects</a:t>
            </a:r>
            <a:endParaRPr lang="en-US" sz="1592" dirty="0"/>
          </a:p>
        </p:txBody>
      </p:sp>
      <p:sp>
        <p:nvSpPr>
          <p:cNvPr id="17" name="Text 14"/>
          <p:cNvSpPr/>
          <p:nvPr/>
        </p:nvSpPr>
        <p:spPr>
          <a:xfrm>
            <a:off x="1679377" y="6017300"/>
            <a:ext cx="7445931" cy="315873"/>
          </a:xfrm>
          <a:prstGeom prst="rect">
            <a:avLst/>
          </a:prstGeom>
          <a:noFill/>
          <a:ln/>
        </p:spPr>
        <p:txBody>
          <a:bodyPr wrap="none" rtlCol="0" anchor="t"/>
          <a:lstStyle/>
          <a:p>
            <a:pPr indent="0" marL="0">
              <a:lnSpc>
                <a:spcPts val="2488"/>
              </a:lnSpc>
              <a:buNone/>
            </a:pPr>
            <a:r>
              <a:rPr lang="en-US" sz="1990" b="1" dirty="0">
                <a:solidFill>
                  <a:srgbClr val="5955EB"/>
                </a:solidFill>
                <a:latin typeface="Libre Baskerville" pitchFamily="34" charset="0"/>
                <a:ea typeface="Libre Baskerville" pitchFamily="34" charset="-122"/>
                <a:cs typeface="Libre Baskerville" pitchFamily="34" charset="-120"/>
              </a:rPr>
              <a:t>Optimizing Detection Accuracy and System Robustness:</a:t>
            </a:r>
            <a:endParaRPr lang="en-US" sz="1990" dirty="0"/>
          </a:p>
        </p:txBody>
      </p:sp>
      <p:sp>
        <p:nvSpPr>
          <p:cNvPr id="18" name="Text 15"/>
          <p:cNvSpPr/>
          <p:nvPr/>
        </p:nvSpPr>
        <p:spPr>
          <a:xfrm>
            <a:off x="2002869" y="6454497"/>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Analyse diverse object types and falling scenarios to develop comprehensive detection algorithms</a:t>
            </a:r>
            <a:endParaRPr lang="en-US" sz="1592" dirty="0"/>
          </a:p>
        </p:txBody>
      </p:sp>
      <p:sp>
        <p:nvSpPr>
          <p:cNvPr id="19" name="Text 16"/>
          <p:cNvSpPr/>
          <p:nvPr/>
        </p:nvSpPr>
        <p:spPr>
          <a:xfrm>
            <a:off x="2002869" y="6858714"/>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Implement robust data processing and filtering techniques to minimize false positives and ensure system stability</a:t>
            </a:r>
            <a:endParaRPr lang="en-US" sz="1592"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7765137"/>
          </a:xfrm>
          <a:prstGeom prst="roundRect">
            <a:avLst>
              <a:gd name="adj" fmla="val 1562"/>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719018" y="243840"/>
            <a:ext cx="13192363" cy="7765137"/>
          </a:xfrm>
          <a:prstGeom prst="rect">
            <a:avLst/>
          </a:prstGeom>
        </p:spPr>
      </p:pic>
      <p:sp>
        <p:nvSpPr>
          <p:cNvPr id="5" name="Shape 2"/>
          <p:cNvSpPr/>
          <p:nvPr/>
        </p:nvSpPr>
        <p:spPr>
          <a:xfrm>
            <a:off x="719018" y="243840"/>
            <a:ext cx="13192363" cy="7765137"/>
          </a:xfrm>
          <a:prstGeom prst="roundRect">
            <a:avLst>
              <a:gd name="adj" fmla="val 1562"/>
            </a:avLst>
          </a:prstGeom>
          <a:solidFill>
            <a:srgbClr val="FBFAFF">
              <a:alpha val="85000"/>
            </a:srgbClr>
          </a:solidFill>
          <a:ln/>
        </p:spPr>
      </p:sp>
      <p:sp>
        <p:nvSpPr>
          <p:cNvPr id="6" name="Text 3"/>
          <p:cNvSpPr/>
          <p:nvPr/>
        </p:nvSpPr>
        <p:spPr>
          <a:xfrm>
            <a:off x="1477208" y="799862"/>
            <a:ext cx="6553557" cy="505539"/>
          </a:xfrm>
          <a:prstGeom prst="rect">
            <a:avLst/>
          </a:prstGeom>
          <a:noFill/>
          <a:ln/>
        </p:spPr>
        <p:txBody>
          <a:bodyPr wrap="none" rtlCol="0" anchor="t"/>
          <a:lstStyle/>
          <a:p>
            <a:pPr indent="0" marL="0">
              <a:lnSpc>
                <a:spcPts val="3980"/>
              </a:lnSpc>
              <a:buNone/>
            </a:pPr>
            <a:r>
              <a:rPr lang="en-US" sz="3184" b="1" dirty="0">
                <a:solidFill>
                  <a:srgbClr val="5955EB"/>
                </a:solidFill>
                <a:latin typeface="Libre Baskerville" pitchFamily="34" charset="0"/>
                <a:ea typeface="Libre Baskerville" pitchFamily="34" charset="-122"/>
                <a:cs typeface="Libre Baskerville" pitchFamily="34" charset="-120"/>
              </a:rPr>
              <a:t>Objectives and Scope of CRISS</a:t>
            </a:r>
            <a:endParaRPr lang="en-US" sz="3184" dirty="0"/>
          </a:p>
        </p:txBody>
      </p:sp>
      <p:sp>
        <p:nvSpPr>
          <p:cNvPr id="7" name="Shape 4"/>
          <p:cNvSpPr/>
          <p:nvPr/>
        </p:nvSpPr>
        <p:spPr>
          <a:xfrm>
            <a:off x="1477208" y="1532811"/>
            <a:ext cx="11675983" cy="1569125"/>
          </a:xfrm>
          <a:prstGeom prst="roundRect">
            <a:avLst>
              <a:gd name="adj" fmla="val 7732"/>
            </a:avLst>
          </a:prstGeom>
          <a:solidFill>
            <a:srgbClr val="E7E0FF"/>
          </a:solidFill>
          <a:ln/>
        </p:spPr>
      </p:sp>
      <p:sp>
        <p:nvSpPr>
          <p:cNvPr id="8" name="Text 5"/>
          <p:cNvSpPr/>
          <p:nvPr/>
        </p:nvSpPr>
        <p:spPr>
          <a:xfrm>
            <a:off x="1679377" y="1734979"/>
            <a:ext cx="7445931" cy="315873"/>
          </a:xfrm>
          <a:prstGeom prst="rect">
            <a:avLst/>
          </a:prstGeom>
          <a:noFill/>
          <a:ln/>
        </p:spPr>
        <p:txBody>
          <a:bodyPr wrap="none" rtlCol="0" anchor="t"/>
          <a:lstStyle/>
          <a:p>
            <a:pPr indent="0" marL="0">
              <a:lnSpc>
                <a:spcPts val="2488"/>
              </a:lnSpc>
              <a:buNone/>
            </a:pPr>
            <a:r>
              <a:rPr lang="en-US" sz="1990" b="1" dirty="0">
                <a:solidFill>
                  <a:srgbClr val="5955EB"/>
                </a:solidFill>
                <a:latin typeface="Libre Baskerville" pitchFamily="34" charset="0"/>
                <a:ea typeface="Libre Baskerville" pitchFamily="34" charset="-122"/>
                <a:cs typeface="Libre Baskerville" pitchFamily="34" charset="-120"/>
              </a:rPr>
              <a:t>Optimizing Detection Accuracy and System Robustness:</a:t>
            </a:r>
            <a:endParaRPr lang="en-US" sz="1990" dirty="0"/>
          </a:p>
        </p:txBody>
      </p:sp>
      <p:sp>
        <p:nvSpPr>
          <p:cNvPr id="9" name="Text 6"/>
          <p:cNvSpPr/>
          <p:nvPr/>
        </p:nvSpPr>
        <p:spPr>
          <a:xfrm>
            <a:off x="2002869" y="2172176"/>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Analyse diverse object types and falling scenarios to develop comprehensive detection algorithms</a:t>
            </a:r>
            <a:endParaRPr lang="en-US" sz="1592" dirty="0"/>
          </a:p>
        </p:txBody>
      </p:sp>
      <p:sp>
        <p:nvSpPr>
          <p:cNvPr id="10" name="Text 7"/>
          <p:cNvSpPr/>
          <p:nvPr/>
        </p:nvSpPr>
        <p:spPr>
          <a:xfrm>
            <a:off x="2002869" y="2576393"/>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Implement robust data processing and filtering techniques to minimize false positives and ensure system stability</a:t>
            </a:r>
            <a:endParaRPr lang="en-US" sz="1592" dirty="0"/>
          </a:p>
        </p:txBody>
      </p:sp>
      <p:sp>
        <p:nvSpPr>
          <p:cNvPr id="11" name="Shape 8"/>
          <p:cNvSpPr/>
          <p:nvPr/>
        </p:nvSpPr>
        <p:spPr>
          <a:xfrm>
            <a:off x="1477208" y="3304103"/>
            <a:ext cx="11675983" cy="1973342"/>
          </a:xfrm>
          <a:prstGeom prst="roundRect">
            <a:avLst>
              <a:gd name="adj" fmla="val 6148"/>
            </a:avLst>
          </a:prstGeom>
          <a:solidFill>
            <a:srgbClr val="E7E0FF"/>
          </a:solidFill>
          <a:ln/>
        </p:spPr>
      </p:sp>
      <p:sp>
        <p:nvSpPr>
          <p:cNvPr id="12" name="Text 9"/>
          <p:cNvSpPr/>
          <p:nvPr/>
        </p:nvSpPr>
        <p:spPr>
          <a:xfrm>
            <a:off x="1679377" y="3506272"/>
            <a:ext cx="8396049" cy="315873"/>
          </a:xfrm>
          <a:prstGeom prst="rect">
            <a:avLst/>
          </a:prstGeom>
          <a:noFill/>
          <a:ln/>
        </p:spPr>
        <p:txBody>
          <a:bodyPr wrap="none" rtlCol="0" anchor="t"/>
          <a:lstStyle/>
          <a:p>
            <a:pPr indent="0" marL="0">
              <a:lnSpc>
                <a:spcPts val="2488"/>
              </a:lnSpc>
              <a:buNone/>
            </a:pPr>
            <a:r>
              <a:rPr lang="en-US" sz="1990" b="1" dirty="0">
                <a:solidFill>
                  <a:srgbClr val="5955EB"/>
                </a:solidFill>
                <a:latin typeface="Libre Baskerville" pitchFamily="34" charset="0"/>
                <a:ea typeface="Libre Baskerville" pitchFamily="34" charset="-122"/>
                <a:cs typeface="Libre Baskerville" pitchFamily="34" charset="-120"/>
              </a:rPr>
              <a:t>Integration and Interoperability with Existing Railway Systems:</a:t>
            </a:r>
            <a:endParaRPr lang="en-US" sz="1990" dirty="0"/>
          </a:p>
        </p:txBody>
      </p:sp>
      <p:sp>
        <p:nvSpPr>
          <p:cNvPr id="13" name="Text 10"/>
          <p:cNvSpPr/>
          <p:nvPr/>
        </p:nvSpPr>
        <p:spPr>
          <a:xfrm>
            <a:off x="2002869" y="3943469"/>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Develop seamless integration with existing train control and communication systems</a:t>
            </a:r>
            <a:endParaRPr lang="en-US" sz="1592" dirty="0"/>
          </a:p>
        </p:txBody>
      </p:sp>
      <p:sp>
        <p:nvSpPr>
          <p:cNvPr id="14" name="Text 11"/>
          <p:cNvSpPr/>
          <p:nvPr/>
        </p:nvSpPr>
        <p:spPr>
          <a:xfrm>
            <a:off x="2002869" y="4347686"/>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Ensure compatibility and interoperability with standard railway safety protocols</a:t>
            </a:r>
            <a:endParaRPr lang="en-US" sz="1592" dirty="0"/>
          </a:p>
        </p:txBody>
      </p:sp>
      <p:sp>
        <p:nvSpPr>
          <p:cNvPr id="15" name="Text 12"/>
          <p:cNvSpPr/>
          <p:nvPr/>
        </p:nvSpPr>
        <p:spPr>
          <a:xfrm>
            <a:off x="2002869" y="4751903"/>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Design user-friendly interfaces for efficient monitoring and control of the FOD system</a:t>
            </a:r>
            <a:endParaRPr lang="en-US" sz="1592" dirty="0"/>
          </a:p>
        </p:txBody>
      </p:sp>
      <p:sp>
        <p:nvSpPr>
          <p:cNvPr id="16" name="Shape 13"/>
          <p:cNvSpPr/>
          <p:nvPr/>
        </p:nvSpPr>
        <p:spPr>
          <a:xfrm>
            <a:off x="1477208" y="5479613"/>
            <a:ext cx="11675983" cy="1973342"/>
          </a:xfrm>
          <a:prstGeom prst="roundRect">
            <a:avLst>
              <a:gd name="adj" fmla="val 6148"/>
            </a:avLst>
          </a:prstGeom>
          <a:solidFill>
            <a:srgbClr val="E7E0FF"/>
          </a:solidFill>
          <a:ln/>
        </p:spPr>
      </p:sp>
      <p:sp>
        <p:nvSpPr>
          <p:cNvPr id="17" name="Text 14"/>
          <p:cNvSpPr/>
          <p:nvPr/>
        </p:nvSpPr>
        <p:spPr>
          <a:xfrm>
            <a:off x="1679377" y="5681782"/>
            <a:ext cx="4990862" cy="315873"/>
          </a:xfrm>
          <a:prstGeom prst="rect">
            <a:avLst/>
          </a:prstGeom>
          <a:noFill/>
          <a:ln/>
        </p:spPr>
        <p:txBody>
          <a:bodyPr wrap="none" rtlCol="0" anchor="t"/>
          <a:lstStyle/>
          <a:p>
            <a:pPr indent="0" marL="0">
              <a:lnSpc>
                <a:spcPts val="2488"/>
              </a:lnSpc>
              <a:buNone/>
            </a:pPr>
            <a:r>
              <a:rPr lang="en-US" sz="1990" b="1" dirty="0">
                <a:solidFill>
                  <a:srgbClr val="5955EB"/>
                </a:solidFill>
                <a:latin typeface="Libre Baskerville" pitchFamily="34" charset="0"/>
                <a:ea typeface="Libre Baskerville" pitchFamily="34" charset="-122"/>
                <a:cs typeface="Libre Baskerville" pitchFamily="34" charset="-120"/>
              </a:rPr>
              <a:t>Cost-Effectiveness and Sustainability:</a:t>
            </a:r>
            <a:endParaRPr lang="en-US" sz="1990" dirty="0"/>
          </a:p>
        </p:txBody>
      </p:sp>
      <p:sp>
        <p:nvSpPr>
          <p:cNvPr id="18" name="Text 15"/>
          <p:cNvSpPr/>
          <p:nvPr/>
        </p:nvSpPr>
        <p:spPr>
          <a:xfrm>
            <a:off x="2002869" y="6118979"/>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Optimize system design to be cost-effective and commercially viable for widespread implementation</a:t>
            </a:r>
            <a:endParaRPr lang="en-US" sz="1592" dirty="0"/>
          </a:p>
        </p:txBody>
      </p:sp>
      <p:sp>
        <p:nvSpPr>
          <p:cNvPr id="19" name="Text 16"/>
          <p:cNvSpPr/>
          <p:nvPr/>
        </p:nvSpPr>
        <p:spPr>
          <a:xfrm>
            <a:off x="2002869" y="6523196"/>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Utilize energy-efficient hardware and software to minimize operational costs and environmental impact</a:t>
            </a:r>
            <a:endParaRPr lang="en-US" sz="1592" dirty="0"/>
          </a:p>
        </p:txBody>
      </p:sp>
      <p:sp>
        <p:nvSpPr>
          <p:cNvPr id="20" name="Text 17"/>
          <p:cNvSpPr/>
          <p:nvPr/>
        </p:nvSpPr>
        <p:spPr>
          <a:xfrm>
            <a:off x="2002869" y="6927413"/>
            <a:ext cx="10948154"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Develop sustainable maintenance and upgrade strategies for long-term system performance</a:t>
            </a:r>
            <a:endParaRPr lang="en-US" sz="1592"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1188958"/>
            <a:ext cx="6971348"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Key Components of CRISS</a:t>
            </a:r>
            <a:endParaRPr lang="en-US" sz="3980" dirty="0"/>
          </a:p>
        </p:txBody>
      </p:sp>
      <p:sp>
        <p:nvSpPr>
          <p:cNvPr id="5" name="Text 3"/>
          <p:cNvSpPr/>
          <p:nvPr/>
        </p:nvSpPr>
        <p:spPr>
          <a:xfrm>
            <a:off x="1477208" y="2326243"/>
            <a:ext cx="5319951" cy="315873"/>
          </a:xfrm>
          <a:prstGeom prst="rect">
            <a:avLst/>
          </a:prstGeom>
          <a:noFill/>
          <a:ln/>
        </p:spPr>
        <p:txBody>
          <a:bodyPr wrap="none" rtlCol="0" anchor="t"/>
          <a:lstStyle/>
          <a:p>
            <a:pPr indent="0" marL="0">
              <a:lnSpc>
                <a:spcPts val="2488"/>
              </a:lnSpc>
              <a:buNone/>
            </a:pPr>
            <a:r>
              <a:rPr lang="en-US" sz="1990" b="1" dirty="0">
                <a:solidFill>
                  <a:srgbClr val="F44444"/>
                </a:solidFill>
                <a:latin typeface="Libre Baskerville" pitchFamily="34" charset="0"/>
                <a:ea typeface="Libre Baskerville" pitchFamily="34" charset="-122"/>
                <a:cs typeface="Libre Baskerville" pitchFamily="34" charset="-120"/>
              </a:rPr>
              <a:t>Phase 1:</a:t>
            </a:r>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 Falling Object Detection System:</a:t>
            </a:r>
            <a:endParaRPr lang="en-US" sz="1990" dirty="0"/>
          </a:p>
        </p:txBody>
      </p:sp>
      <p:sp>
        <p:nvSpPr>
          <p:cNvPr id="6" name="Text 4"/>
          <p:cNvSpPr/>
          <p:nvPr/>
        </p:nvSpPr>
        <p:spPr>
          <a:xfrm>
            <a:off x="1800701" y="2844284"/>
            <a:ext cx="5267920" cy="970121"/>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The Falling Object Detection System aims to identify heavy objects falling onto railway tracks &amp; prevent potential collisions.</a:t>
            </a:r>
            <a:endParaRPr lang="en-US" sz="1592" dirty="0"/>
          </a:p>
        </p:txBody>
      </p:sp>
      <p:sp>
        <p:nvSpPr>
          <p:cNvPr id="7" name="Text 5"/>
          <p:cNvSpPr/>
          <p:nvPr/>
        </p:nvSpPr>
        <p:spPr>
          <a:xfrm>
            <a:off x="1800701" y="3895249"/>
            <a:ext cx="5267920"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It utilizes force-resistive sensors positioned strategically at tunnel portals and bridges to detect impacts.</a:t>
            </a:r>
            <a:endParaRPr lang="en-US" sz="1592" dirty="0"/>
          </a:p>
        </p:txBody>
      </p:sp>
      <p:sp>
        <p:nvSpPr>
          <p:cNvPr id="8" name="Text 6"/>
          <p:cNvSpPr/>
          <p:nvPr/>
        </p:nvSpPr>
        <p:spPr>
          <a:xfrm>
            <a:off x="1800701" y="4622840"/>
            <a:ext cx="5267920" cy="970121"/>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The prototype employs Arduino microcontrollers to analyze sensor data and initiate actions. SMS alerts are sent using GSM modules to notify relevant personnel.</a:t>
            </a:r>
            <a:endParaRPr lang="en-US" sz="1592" dirty="0"/>
          </a:p>
        </p:txBody>
      </p:sp>
      <p:sp>
        <p:nvSpPr>
          <p:cNvPr id="9" name="Text 7"/>
          <p:cNvSpPr/>
          <p:nvPr/>
        </p:nvSpPr>
        <p:spPr>
          <a:xfrm>
            <a:off x="7569398" y="2326243"/>
            <a:ext cx="5591413" cy="631746"/>
          </a:xfrm>
          <a:prstGeom prst="rect">
            <a:avLst/>
          </a:prstGeom>
          <a:noFill/>
          <a:ln/>
        </p:spPr>
        <p:txBody>
          <a:bodyPr wrap="square" rtlCol="0" anchor="t"/>
          <a:lstStyle/>
          <a:p>
            <a:pPr indent="0" marL="0">
              <a:lnSpc>
                <a:spcPts val="2488"/>
              </a:lnSpc>
              <a:buNone/>
            </a:pPr>
            <a:r>
              <a:rPr lang="en-US" sz="1990" b="1" dirty="0">
                <a:solidFill>
                  <a:srgbClr val="F44444"/>
                </a:solidFill>
                <a:latin typeface="Libre Baskerville" pitchFamily="34" charset="0"/>
                <a:ea typeface="Libre Baskerville" pitchFamily="34" charset="-122"/>
                <a:cs typeface="Libre Baskerville" pitchFamily="34" charset="-120"/>
              </a:rPr>
              <a:t>Phase 2:</a:t>
            </a:r>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 Landslide Prediction and Detection System:</a:t>
            </a:r>
            <a:endParaRPr lang="en-US" sz="1990" dirty="0"/>
          </a:p>
        </p:txBody>
      </p:sp>
      <p:sp>
        <p:nvSpPr>
          <p:cNvPr id="10" name="Text 8"/>
          <p:cNvSpPr/>
          <p:nvPr/>
        </p:nvSpPr>
        <p:spPr>
          <a:xfrm>
            <a:off x="7892891" y="3160157"/>
            <a:ext cx="5267920" cy="970121"/>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Phase 2 focuses on enhancing railway safety by predicting and detecting landslides along railway routes.</a:t>
            </a:r>
            <a:endParaRPr lang="en-US" sz="1592" dirty="0"/>
          </a:p>
        </p:txBody>
      </p:sp>
      <p:sp>
        <p:nvSpPr>
          <p:cNvPr id="11" name="Text 9"/>
          <p:cNvSpPr/>
          <p:nvPr/>
        </p:nvSpPr>
        <p:spPr>
          <a:xfrm>
            <a:off x="7892891" y="4211122"/>
            <a:ext cx="5267920"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A simulated machine learning model has been developed to predict the likelihood of landslides.</a:t>
            </a:r>
            <a:endParaRPr lang="en-US" sz="1592" dirty="0"/>
          </a:p>
        </p:txBody>
      </p:sp>
      <p:sp>
        <p:nvSpPr>
          <p:cNvPr id="12" name="Text 10"/>
          <p:cNvSpPr/>
          <p:nvPr/>
        </p:nvSpPr>
        <p:spPr>
          <a:xfrm>
            <a:off x="7892891" y="4938713"/>
            <a:ext cx="5267920" cy="646748"/>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The ensemble model incorporates GBM, LGBM, XGBoost, and random forest methods.</a:t>
            </a:r>
            <a:endParaRPr lang="en-US" sz="1592" dirty="0"/>
          </a:p>
        </p:txBody>
      </p:sp>
      <p:sp>
        <p:nvSpPr>
          <p:cNvPr id="13" name="Text 11"/>
          <p:cNvSpPr/>
          <p:nvPr/>
        </p:nvSpPr>
        <p:spPr>
          <a:xfrm>
            <a:off x="7892891" y="5666303"/>
            <a:ext cx="5267920" cy="1293495"/>
          </a:xfrm>
          <a:prstGeom prst="rect">
            <a:avLst/>
          </a:prstGeom>
          <a:noFill/>
          <a:ln/>
        </p:spPr>
        <p:txBody>
          <a:bodyPr wrap="square" rtlCol="0" anchor="t"/>
          <a:lstStyle/>
          <a:p>
            <a:pPr algn="l" marL="3429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Features such as Aspect, Curvature, Earthquake, Elevation, Flow, Lithology, NDVI, NDWI, Plan, Precipitation, Profile, and Slope are used to predict landslides.</a:t>
            </a:r>
            <a:endParaRPr lang="en-US" sz="1592"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719018" y="404455"/>
            <a:ext cx="13192363" cy="2527578"/>
          </a:xfrm>
          <a:prstGeom prst="rect">
            <a:avLst/>
          </a:prstGeom>
        </p:spPr>
      </p:pic>
      <p:sp>
        <p:nvSpPr>
          <p:cNvPr id="5" name="Text 2"/>
          <p:cNvSpPr/>
          <p:nvPr/>
        </p:nvSpPr>
        <p:spPr>
          <a:xfrm>
            <a:off x="1477208" y="3885247"/>
            <a:ext cx="6971348"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Key Components of CRISS</a:t>
            </a:r>
            <a:endParaRPr lang="en-US" sz="3980" dirty="0"/>
          </a:p>
        </p:txBody>
      </p:sp>
      <p:sp>
        <p:nvSpPr>
          <p:cNvPr id="6" name="Shape 3"/>
          <p:cNvSpPr/>
          <p:nvPr/>
        </p:nvSpPr>
        <p:spPr>
          <a:xfrm>
            <a:off x="1477208" y="4820364"/>
            <a:ext cx="11675983" cy="2051447"/>
          </a:xfrm>
          <a:prstGeom prst="roundRect">
            <a:avLst>
              <a:gd name="adj" fmla="val 5914"/>
            </a:avLst>
          </a:prstGeom>
          <a:solidFill>
            <a:srgbClr val="B5FCB8"/>
          </a:solidFill>
          <a:ln/>
        </p:spPr>
      </p:sp>
      <p:pic>
        <p:nvPicPr>
          <p:cNvPr id="7" name="Image 1" descr="preencoded.png">    </p:cNvPr>
          <p:cNvPicPr>
            <a:picLocks noChangeAspect="1"/>
          </p:cNvPicPr>
          <p:nvPr/>
        </p:nvPicPr>
        <p:blipFill>
          <a:blip r:embed="rId2"/>
          <a:stretch>
            <a:fillRect/>
          </a:stretch>
        </p:blipFill>
        <p:spPr>
          <a:xfrm>
            <a:off x="1679377" y="5132308"/>
            <a:ext cx="252651" cy="202168"/>
          </a:xfrm>
          <a:prstGeom prst="rect">
            <a:avLst/>
          </a:prstGeom>
        </p:spPr>
      </p:pic>
      <p:sp>
        <p:nvSpPr>
          <p:cNvPr id="8" name="Text 4"/>
          <p:cNvSpPr/>
          <p:nvPr/>
        </p:nvSpPr>
        <p:spPr>
          <a:xfrm>
            <a:off x="2134195" y="5052774"/>
            <a:ext cx="10816828" cy="323374"/>
          </a:xfrm>
          <a:prstGeom prst="rect">
            <a:avLst/>
          </a:prstGeom>
          <a:noFill/>
          <a:ln/>
        </p:spPr>
        <p:txBody>
          <a:bodyPr wrap="none" rtlCol="0" anchor="t"/>
          <a:lstStyle/>
          <a:p>
            <a:pPr indent="0" marL="0">
              <a:lnSpc>
                <a:spcPts val="2548"/>
              </a:lnSpc>
              <a:buNone/>
            </a:pPr>
            <a:r>
              <a:rPr lang="en-US" sz="1592" b="1" dirty="0">
                <a:solidFill>
                  <a:srgbClr val="000000"/>
                </a:solidFill>
                <a:latin typeface="Open Sans" pitchFamily="34" charset="0"/>
                <a:ea typeface="Open Sans" pitchFamily="34" charset="-122"/>
                <a:cs typeface="Open Sans" pitchFamily="34" charset="-120"/>
              </a:rPr>
              <a:t>Upon detection or prediction of a potential landslide, the system triggers several actions:</a:t>
            </a:r>
            <a:endParaRPr lang="en-US" sz="1592" dirty="0"/>
          </a:p>
        </p:txBody>
      </p:sp>
      <p:sp>
        <p:nvSpPr>
          <p:cNvPr id="9" name="Shape 5"/>
          <p:cNvSpPr/>
          <p:nvPr/>
        </p:nvSpPr>
        <p:spPr>
          <a:xfrm>
            <a:off x="2134195" y="5618678"/>
            <a:ext cx="202168" cy="202168"/>
          </a:xfrm>
          <a:prstGeom prst="roundRect">
            <a:avLst>
              <a:gd name="adj" fmla="val 60012"/>
            </a:avLst>
          </a:prstGeom>
          <a:noFill/>
          <a:ln w="22860">
            <a:solidFill>
              <a:srgbClr val="5955EB"/>
            </a:solidFill>
            <a:prstDash val="solid"/>
          </a:ln>
        </p:spPr>
      </p:sp>
      <p:sp>
        <p:nvSpPr>
          <p:cNvPr id="10" name="Text 6"/>
          <p:cNvSpPr/>
          <p:nvPr/>
        </p:nvSpPr>
        <p:spPr>
          <a:xfrm>
            <a:off x="2457688" y="5558076"/>
            <a:ext cx="10493335" cy="323374"/>
          </a:xfrm>
          <a:prstGeom prst="rect">
            <a:avLst/>
          </a:prstGeom>
          <a:noFill/>
          <a:ln/>
        </p:spPr>
        <p:txBody>
          <a:bodyPr wrap="none" rtlCol="0" anchor="t"/>
          <a:lstStyle/>
          <a:p>
            <a:pPr algn="l" indent="0" marL="0">
              <a:lnSpc>
                <a:spcPts val="2548"/>
              </a:lnSpc>
              <a:buNone/>
            </a:pPr>
            <a:r>
              <a:rPr lang="en-US" sz="1592" dirty="0">
                <a:solidFill>
                  <a:srgbClr val="000000"/>
                </a:solidFill>
                <a:latin typeface="Open Sans" pitchFamily="34" charset="0"/>
                <a:ea typeface="Open Sans" pitchFamily="34" charset="-122"/>
                <a:cs typeface="Open Sans" pitchFamily="34" charset="-120"/>
              </a:rPr>
              <a:t> Sends alert messages to railway authorities.</a:t>
            </a:r>
            <a:endParaRPr lang="en-US" sz="1592" dirty="0"/>
          </a:p>
        </p:txBody>
      </p:sp>
      <p:sp>
        <p:nvSpPr>
          <p:cNvPr id="11" name="Shape 7"/>
          <p:cNvSpPr/>
          <p:nvPr/>
        </p:nvSpPr>
        <p:spPr>
          <a:xfrm>
            <a:off x="2134195" y="6022896"/>
            <a:ext cx="202168" cy="202168"/>
          </a:xfrm>
          <a:prstGeom prst="roundRect">
            <a:avLst>
              <a:gd name="adj" fmla="val 60012"/>
            </a:avLst>
          </a:prstGeom>
          <a:noFill/>
          <a:ln w="22860">
            <a:solidFill>
              <a:srgbClr val="5955EB"/>
            </a:solidFill>
            <a:prstDash val="solid"/>
          </a:ln>
        </p:spPr>
      </p:sp>
      <p:sp>
        <p:nvSpPr>
          <p:cNvPr id="12" name="Text 8"/>
          <p:cNvSpPr/>
          <p:nvPr/>
        </p:nvSpPr>
        <p:spPr>
          <a:xfrm>
            <a:off x="2457688" y="5962293"/>
            <a:ext cx="10493335" cy="323374"/>
          </a:xfrm>
          <a:prstGeom prst="rect">
            <a:avLst/>
          </a:prstGeom>
          <a:noFill/>
          <a:ln/>
        </p:spPr>
        <p:txBody>
          <a:bodyPr wrap="none" rtlCol="0" anchor="t"/>
          <a:lstStyle/>
          <a:p>
            <a:pPr algn="l" indent="0" marL="0">
              <a:lnSpc>
                <a:spcPts val="2548"/>
              </a:lnSpc>
              <a:buNone/>
            </a:pPr>
            <a:r>
              <a:rPr lang="en-US" sz="1592" dirty="0">
                <a:solidFill>
                  <a:srgbClr val="000000"/>
                </a:solidFill>
                <a:latin typeface="Open Sans" pitchFamily="34" charset="0"/>
                <a:ea typeface="Open Sans" pitchFamily="34" charset="-122"/>
                <a:cs typeface="Open Sans" pitchFamily="34" charset="-120"/>
              </a:rPr>
              <a:t>Switches off traction power supply in the affected track section.</a:t>
            </a:r>
            <a:endParaRPr lang="en-US" sz="1592" dirty="0"/>
          </a:p>
        </p:txBody>
      </p:sp>
      <p:sp>
        <p:nvSpPr>
          <p:cNvPr id="13" name="Shape 9"/>
          <p:cNvSpPr/>
          <p:nvPr/>
        </p:nvSpPr>
        <p:spPr>
          <a:xfrm>
            <a:off x="2134195" y="6427113"/>
            <a:ext cx="202168" cy="202168"/>
          </a:xfrm>
          <a:prstGeom prst="roundRect">
            <a:avLst>
              <a:gd name="adj" fmla="val 60012"/>
            </a:avLst>
          </a:prstGeom>
          <a:noFill/>
          <a:ln w="22860">
            <a:solidFill>
              <a:srgbClr val="5955EB"/>
            </a:solidFill>
            <a:prstDash val="solid"/>
          </a:ln>
        </p:spPr>
      </p:sp>
      <p:sp>
        <p:nvSpPr>
          <p:cNvPr id="14" name="Text 10"/>
          <p:cNvSpPr/>
          <p:nvPr/>
        </p:nvSpPr>
        <p:spPr>
          <a:xfrm>
            <a:off x="2457688" y="6366510"/>
            <a:ext cx="10493335" cy="323374"/>
          </a:xfrm>
          <a:prstGeom prst="rect">
            <a:avLst/>
          </a:prstGeom>
          <a:noFill/>
          <a:ln/>
        </p:spPr>
        <p:txBody>
          <a:bodyPr wrap="none" rtlCol="0" anchor="t"/>
          <a:lstStyle/>
          <a:p>
            <a:pPr algn="l" indent="0" marL="0">
              <a:lnSpc>
                <a:spcPts val="2548"/>
              </a:lnSpc>
              <a:buNone/>
            </a:pPr>
            <a:r>
              <a:rPr lang="en-US" sz="1592" dirty="0">
                <a:solidFill>
                  <a:srgbClr val="000000"/>
                </a:solidFill>
                <a:latin typeface="Open Sans" pitchFamily="34" charset="0"/>
                <a:ea typeface="Open Sans" pitchFamily="34" charset="-122"/>
                <a:cs typeface="Open Sans" pitchFamily="34" charset="-120"/>
              </a:rPr>
              <a:t>Automatically turns signals red to prevent trains from entering the hazardous section.</a:t>
            </a:r>
            <a:endParaRPr lang="en-US" sz="1592"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404455"/>
            <a:ext cx="13192363" cy="7420689"/>
          </a:xfrm>
          <a:prstGeom prst="roundRect">
            <a:avLst>
              <a:gd name="adj" fmla="val 1635"/>
            </a:avLst>
          </a:prstGeom>
          <a:solidFill>
            <a:srgbClr val="FBFAFF"/>
          </a:solidFill>
          <a:ln/>
        </p:spPr>
      </p:sp>
      <p:sp>
        <p:nvSpPr>
          <p:cNvPr id="4" name="Text 2"/>
          <p:cNvSpPr/>
          <p:nvPr/>
        </p:nvSpPr>
        <p:spPr>
          <a:xfrm>
            <a:off x="1477208" y="2301716"/>
            <a:ext cx="11675983" cy="1263729"/>
          </a:xfrm>
          <a:prstGeom prst="rect">
            <a:avLst/>
          </a:prstGeom>
          <a:noFill/>
          <a:ln/>
        </p:spPr>
        <p:txBody>
          <a:bodyPr wrap="squar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Data Collection &amp; Analysis for Phase 1: Falling Object Detection System</a:t>
            </a:r>
            <a:endParaRPr lang="en-US" sz="3980" dirty="0"/>
          </a:p>
        </p:txBody>
      </p:sp>
      <p:sp>
        <p:nvSpPr>
          <p:cNvPr id="5" name="Shape 3"/>
          <p:cNvSpPr/>
          <p:nvPr/>
        </p:nvSpPr>
        <p:spPr>
          <a:xfrm>
            <a:off x="1477208" y="4143256"/>
            <a:ext cx="423862" cy="423863"/>
          </a:xfrm>
          <a:prstGeom prst="roundRect">
            <a:avLst>
              <a:gd name="adj" fmla="val 26672"/>
            </a:avLst>
          </a:prstGeom>
          <a:solidFill>
            <a:srgbClr val="204C8E"/>
          </a:solidFill>
          <a:ln/>
        </p:spPr>
      </p:sp>
      <p:sp>
        <p:nvSpPr>
          <p:cNvPr id="6" name="Text 4"/>
          <p:cNvSpPr/>
          <p:nvPr/>
        </p:nvSpPr>
        <p:spPr>
          <a:xfrm>
            <a:off x="1626037" y="4178498"/>
            <a:ext cx="126087" cy="353258"/>
          </a:xfrm>
          <a:prstGeom prst="rect">
            <a:avLst/>
          </a:prstGeom>
          <a:noFill/>
          <a:ln/>
        </p:spPr>
        <p:txBody>
          <a:bodyPr wrap="none" rtlCol="0" anchor="t"/>
          <a:lstStyle/>
          <a:p>
            <a:pPr algn="ctr" indent="0" marL="0">
              <a:lnSpc>
                <a:spcPts val="2782"/>
              </a:lnSpc>
              <a:buNone/>
            </a:pPr>
            <a:r>
              <a:rPr lang="en-US" sz="2225" dirty="0">
                <a:solidFill>
                  <a:srgbClr val="FFFFFF"/>
                </a:solidFill>
                <a:latin typeface="Libre Baskerville" pitchFamily="34" charset="0"/>
                <a:ea typeface="Libre Baskerville" pitchFamily="34" charset="-122"/>
                <a:cs typeface="Libre Baskerville" pitchFamily="34" charset="-120"/>
              </a:rPr>
              <a:t>1</a:t>
            </a:r>
            <a:endParaRPr lang="en-US" sz="2225" dirty="0"/>
          </a:p>
        </p:txBody>
      </p:sp>
      <p:sp>
        <p:nvSpPr>
          <p:cNvPr id="7" name="Text 5"/>
          <p:cNvSpPr/>
          <p:nvPr/>
        </p:nvSpPr>
        <p:spPr>
          <a:xfrm>
            <a:off x="2103239" y="4197191"/>
            <a:ext cx="3131225" cy="631746"/>
          </a:xfrm>
          <a:prstGeom prst="rect">
            <a:avLst/>
          </a:prstGeom>
          <a:noFill/>
          <a:ln/>
        </p:spPr>
        <p:txBody>
          <a:bodyPr wrap="squar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Vehicle types examined:</a:t>
            </a:r>
            <a:endParaRPr lang="en-US" sz="1990" dirty="0"/>
          </a:p>
        </p:txBody>
      </p:sp>
      <p:sp>
        <p:nvSpPr>
          <p:cNvPr id="8" name="Text 6"/>
          <p:cNvSpPr/>
          <p:nvPr/>
        </p:nvSpPr>
        <p:spPr>
          <a:xfrm>
            <a:off x="2103239" y="4950262"/>
            <a:ext cx="3131225"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Various vehicle types traversing Indian roadways</a:t>
            </a:r>
            <a:endParaRPr lang="en-US" sz="1592" dirty="0"/>
          </a:p>
        </p:txBody>
      </p:sp>
      <p:sp>
        <p:nvSpPr>
          <p:cNvPr id="9" name="Shape 7"/>
          <p:cNvSpPr/>
          <p:nvPr/>
        </p:nvSpPr>
        <p:spPr>
          <a:xfrm>
            <a:off x="5436632" y="4143256"/>
            <a:ext cx="423862" cy="423863"/>
          </a:xfrm>
          <a:prstGeom prst="roundRect">
            <a:avLst>
              <a:gd name="adj" fmla="val 26672"/>
            </a:avLst>
          </a:prstGeom>
          <a:solidFill>
            <a:srgbClr val="204C8E"/>
          </a:solidFill>
          <a:ln/>
        </p:spPr>
      </p:sp>
      <p:sp>
        <p:nvSpPr>
          <p:cNvPr id="10" name="Text 8"/>
          <p:cNvSpPr/>
          <p:nvPr/>
        </p:nvSpPr>
        <p:spPr>
          <a:xfrm>
            <a:off x="5561528" y="4178498"/>
            <a:ext cx="174069" cy="353258"/>
          </a:xfrm>
          <a:prstGeom prst="rect">
            <a:avLst/>
          </a:prstGeom>
          <a:noFill/>
          <a:ln/>
        </p:spPr>
        <p:txBody>
          <a:bodyPr wrap="none" rtlCol="0" anchor="t"/>
          <a:lstStyle/>
          <a:p>
            <a:pPr algn="ctr" indent="0" marL="0">
              <a:lnSpc>
                <a:spcPts val="2782"/>
              </a:lnSpc>
              <a:buNone/>
            </a:pPr>
            <a:r>
              <a:rPr lang="en-US" sz="2225" dirty="0">
                <a:solidFill>
                  <a:srgbClr val="FFFFFF"/>
                </a:solidFill>
                <a:latin typeface="Libre Baskerville" pitchFamily="34" charset="0"/>
                <a:ea typeface="Libre Baskerville" pitchFamily="34" charset="-122"/>
                <a:cs typeface="Libre Baskerville" pitchFamily="34" charset="-120"/>
              </a:rPr>
              <a:t>2</a:t>
            </a:r>
            <a:endParaRPr lang="en-US" sz="2225" dirty="0"/>
          </a:p>
        </p:txBody>
      </p:sp>
      <p:sp>
        <p:nvSpPr>
          <p:cNvPr id="11" name="Text 9"/>
          <p:cNvSpPr/>
          <p:nvPr/>
        </p:nvSpPr>
        <p:spPr>
          <a:xfrm>
            <a:off x="6062663" y="4197191"/>
            <a:ext cx="3030855" cy="315873"/>
          </a:xfrm>
          <a:prstGeom prst="rect">
            <a:avLst/>
          </a:prstGeom>
          <a:noFill/>
          <a:ln/>
        </p:spPr>
        <p:txBody>
          <a:bodyPr wrap="non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Parameters considered:</a:t>
            </a:r>
            <a:endParaRPr lang="en-US" sz="1990" dirty="0"/>
          </a:p>
        </p:txBody>
      </p:sp>
      <p:sp>
        <p:nvSpPr>
          <p:cNvPr id="12" name="Text 10"/>
          <p:cNvSpPr/>
          <p:nvPr/>
        </p:nvSpPr>
        <p:spPr>
          <a:xfrm>
            <a:off x="6062663" y="4634389"/>
            <a:ext cx="3131225" cy="646748"/>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Weight, speed, and impact surface area</a:t>
            </a:r>
            <a:endParaRPr lang="en-US" sz="1592" dirty="0"/>
          </a:p>
        </p:txBody>
      </p:sp>
      <p:sp>
        <p:nvSpPr>
          <p:cNvPr id="13" name="Shape 11"/>
          <p:cNvSpPr/>
          <p:nvPr/>
        </p:nvSpPr>
        <p:spPr>
          <a:xfrm>
            <a:off x="9396055" y="4143256"/>
            <a:ext cx="423862" cy="423863"/>
          </a:xfrm>
          <a:prstGeom prst="roundRect">
            <a:avLst>
              <a:gd name="adj" fmla="val 26672"/>
            </a:avLst>
          </a:prstGeom>
          <a:solidFill>
            <a:srgbClr val="204C8E"/>
          </a:solidFill>
          <a:ln/>
        </p:spPr>
      </p:sp>
      <p:sp>
        <p:nvSpPr>
          <p:cNvPr id="14" name="Text 12"/>
          <p:cNvSpPr/>
          <p:nvPr/>
        </p:nvSpPr>
        <p:spPr>
          <a:xfrm>
            <a:off x="9520952" y="4178498"/>
            <a:ext cx="174069" cy="353258"/>
          </a:xfrm>
          <a:prstGeom prst="rect">
            <a:avLst/>
          </a:prstGeom>
          <a:noFill/>
          <a:ln/>
        </p:spPr>
        <p:txBody>
          <a:bodyPr wrap="none" rtlCol="0" anchor="t"/>
          <a:lstStyle/>
          <a:p>
            <a:pPr algn="ctr" indent="0" marL="0">
              <a:lnSpc>
                <a:spcPts val="2782"/>
              </a:lnSpc>
              <a:buNone/>
            </a:pPr>
            <a:r>
              <a:rPr lang="en-US" sz="2225" dirty="0">
                <a:solidFill>
                  <a:srgbClr val="FFFFFF"/>
                </a:solidFill>
                <a:latin typeface="Libre Baskerville" pitchFamily="34" charset="0"/>
                <a:ea typeface="Libre Baskerville" pitchFamily="34" charset="-122"/>
                <a:cs typeface="Libre Baskerville" pitchFamily="34" charset="-120"/>
              </a:rPr>
              <a:t>3</a:t>
            </a:r>
            <a:endParaRPr lang="en-US" sz="2225" dirty="0"/>
          </a:p>
        </p:txBody>
      </p:sp>
      <p:sp>
        <p:nvSpPr>
          <p:cNvPr id="15" name="Text 13"/>
          <p:cNvSpPr/>
          <p:nvPr/>
        </p:nvSpPr>
        <p:spPr>
          <a:xfrm>
            <a:off x="10022086" y="4197191"/>
            <a:ext cx="2553891" cy="315873"/>
          </a:xfrm>
          <a:prstGeom prst="rect">
            <a:avLst/>
          </a:prstGeom>
          <a:noFill/>
          <a:ln/>
        </p:spPr>
        <p:txBody>
          <a:bodyPr wrap="none" rtlCol="0" anchor="t"/>
          <a:lstStyle/>
          <a:p>
            <a:pPr indent="0" marL="0">
              <a:lnSpc>
                <a:spcPts val="2488"/>
              </a:lnSpc>
              <a:buNone/>
            </a:pPr>
            <a:r>
              <a:rPr lang="en-US" sz="1990" dirty="0">
                <a:solidFill>
                  <a:srgbClr val="5955EB"/>
                </a:solidFill>
                <a:latin typeface="Libre Baskerville" pitchFamily="34" charset="0"/>
                <a:ea typeface="Libre Baskerville" pitchFamily="34" charset="-122"/>
                <a:cs typeface="Libre Baskerville" pitchFamily="34" charset="-120"/>
              </a:rPr>
              <a:t>Purpose of analysis:</a:t>
            </a:r>
            <a:endParaRPr lang="en-US" sz="1990" dirty="0"/>
          </a:p>
        </p:txBody>
      </p:sp>
      <p:sp>
        <p:nvSpPr>
          <p:cNvPr id="16" name="Text 14"/>
          <p:cNvSpPr/>
          <p:nvPr/>
        </p:nvSpPr>
        <p:spPr>
          <a:xfrm>
            <a:off x="10022086" y="4634389"/>
            <a:ext cx="3131225" cy="1293495"/>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To program our system to trigger alerts based on specific impact thresholds and design our wire fencing accordingly</a:t>
            </a:r>
            <a:endParaRPr lang="en-US" sz="1592"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719018" y="243840"/>
            <a:ext cx="13192363" cy="8115657"/>
          </a:xfrm>
          <a:prstGeom prst="roundRect">
            <a:avLst>
              <a:gd name="adj" fmla="val 1495"/>
            </a:avLst>
          </a:prstGeom>
          <a:solidFill>
            <a:srgbClr val="FBFAFF"/>
          </a:solidFill>
          <a:ln/>
        </p:spPr>
      </p:sp>
      <p:sp>
        <p:nvSpPr>
          <p:cNvPr id="4" name="Text 2"/>
          <p:cNvSpPr/>
          <p:nvPr/>
        </p:nvSpPr>
        <p:spPr>
          <a:xfrm>
            <a:off x="1477208" y="799862"/>
            <a:ext cx="7604641" cy="631865"/>
          </a:xfrm>
          <a:prstGeom prst="rect">
            <a:avLst/>
          </a:prstGeom>
          <a:noFill/>
          <a:ln/>
        </p:spPr>
        <p:txBody>
          <a:bodyPr wrap="none" rtlCol="0" anchor="t"/>
          <a:lstStyle/>
          <a:p>
            <a:pPr indent="0" marL="0">
              <a:lnSpc>
                <a:spcPts val="4976"/>
              </a:lnSpc>
              <a:buNone/>
            </a:pPr>
            <a:r>
              <a:rPr lang="en-US" sz="3980" dirty="0">
                <a:solidFill>
                  <a:srgbClr val="5955EB"/>
                </a:solidFill>
                <a:latin typeface="Libre Baskerville" pitchFamily="34" charset="0"/>
                <a:ea typeface="Libre Baskerville" pitchFamily="34" charset="-122"/>
                <a:cs typeface="Libre Baskerville" pitchFamily="34" charset="-120"/>
              </a:rPr>
              <a:t>Analysis of Minimum Impact</a:t>
            </a:r>
            <a:endParaRPr lang="en-US" sz="3980" dirty="0"/>
          </a:p>
        </p:txBody>
      </p:sp>
      <p:sp>
        <p:nvSpPr>
          <p:cNvPr id="5" name="Text 3"/>
          <p:cNvSpPr/>
          <p:nvPr/>
        </p:nvSpPr>
        <p:spPr>
          <a:xfrm>
            <a:off x="1477208" y="1836063"/>
            <a:ext cx="11675983" cy="970121"/>
          </a:xfrm>
          <a:prstGeom prst="rect">
            <a:avLst/>
          </a:prstGeom>
          <a:noFill/>
          <a:ln/>
        </p:spPr>
        <p:txBody>
          <a:bodyPr wrap="squar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We conducted an analysis to determine the potential impact of the lightest vehicle in our study, the TVS Scooty Pep+. This vehicle weighs 93 kg, and we assumed it may be running at a speed of 20 km/h (5.56 m/s), which is considered the least speed scenario falling onto the net.</a:t>
            </a:r>
            <a:endParaRPr lang="en-US" sz="1592" dirty="0"/>
          </a:p>
        </p:txBody>
      </p:sp>
      <p:sp>
        <p:nvSpPr>
          <p:cNvPr id="6" name="Shape 4"/>
          <p:cNvSpPr/>
          <p:nvPr/>
        </p:nvSpPr>
        <p:spPr>
          <a:xfrm>
            <a:off x="1477208" y="3033593"/>
            <a:ext cx="11675983" cy="2051447"/>
          </a:xfrm>
          <a:prstGeom prst="roundRect">
            <a:avLst>
              <a:gd name="adj" fmla="val 5914"/>
            </a:avLst>
          </a:prstGeom>
          <a:solidFill>
            <a:srgbClr val="B6D6FC"/>
          </a:solidFill>
          <a:ln/>
        </p:spPr>
      </p:sp>
      <p:pic>
        <p:nvPicPr>
          <p:cNvPr id="7" name="Image 0" descr="preencoded.png">    </p:cNvPr>
          <p:cNvPicPr>
            <a:picLocks noChangeAspect="1"/>
          </p:cNvPicPr>
          <p:nvPr/>
        </p:nvPicPr>
        <p:blipFill>
          <a:blip r:embed="rId1"/>
          <a:stretch>
            <a:fillRect/>
          </a:stretch>
        </p:blipFill>
        <p:spPr>
          <a:xfrm>
            <a:off x="1679377" y="3345537"/>
            <a:ext cx="252651" cy="202168"/>
          </a:xfrm>
          <a:prstGeom prst="rect">
            <a:avLst/>
          </a:prstGeom>
        </p:spPr>
      </p:pic>
      <p:sp>
        <p:nvSpPr>
          <p:cNvPr id="8" name="Text 5"/>
          <p:cNvSpPr/>
          <p:nvPr/>
        </p:nvSpPr>
        <p:spPr>
          <a:xfrm>
            <a:off x="2134195" y="3266003"/>
            <a:ext cx="10816828" cy="323374"/>
          </a:xfrm>
          <a:prstGeom prst="rect">
            <a:avLst/>
          </a:prstGeom>
          <a:noFill/>
          <a:ln/>
        </p:spPr>
        <p:txBody>
          <a:bodyPr wrap="none" rtlCol="0" anchor="t"/>
          <a:lstStyle/>
          <a:p>
            <a:pPr indent="0" marL="0">
              <a:lnSpc>
                <a:spcPts val="2548"/>
              </a:lnSpc>
              <a:buNone/>
            </a:pPr>
            <a:r>
              <a:rPr lang="en-US" sz="1592" b="1" dirty="0">
                <a:solidFill>
                  <a:srgbClr val="000000"/>
                </a:solidFill>
                <a:latin typeface="Open Sans" pitchFamily="34" charset="0"/>
                <a:ea typeface="Open Sans" pitchFamily="34" charset="-122"/>
                <a:cs typeface="Open Sans" pitchFamily="34" charset="-120"/>
              </a:rPr>
              <a:t>Given Parameters:</a:t>
            </a:r>
            <a:endParaRPr lang="en-US" sz="1592" dirty="0"/>
          </a:p>
        </p:txBody>
      </p:sp>
      <p:sp>
        <p:nvSpPr>
          <p:cNvPr id="9" name="Text 6"/>
          <p:cNvSpPr/>
          <p:nvPr/>
        </p:nvSpPr>
        <p:spPr>
          <a:xfrm>
            <a:off x="2457688" y="3771305"/>
            <a:ext cx="10493335"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Mass of the scooter (m): 93 kg</a:t>
            </a:r>
            <a:endParaRPr lang="en-US" sz="1592" dirty="0"/>
          </a:p>
        </p:txBody>
      </p:sp>
      <p:sp>
        <p:nvSpPr>
          <p:cNvPr id="10" name="Text 7"/>
          <p:cNvSpPr/>
          <p:nvPr/>
        </p:nvSpPr>
        <p:spPr>
          <a:xfrm>
            <a:off x="2457688" y="4175522"/>
            <a:ext cx="10493335"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Speed of the scooter (v): 20 km/h (converted to meters per second: (5.56 (m/s))</a:t>
            </a:r>
            <a:endParaRPr lang="en-US" sz="1592" dirty="0"/>
          </a:p>
        </p:txBody>
      </p:sp>
      <p:sp>
        <p:nvSpPr>
          <p:cNvPr id="11" name="Text 8"/>
          <p:cNvSpPr/>
          <p:nvPr/>
        </p:nvSpPr>
        <p:spPr>
          <a:xfrm>
            <a:off x="2457688" y="4579739"/>
            <a:ext cx="10493335" cy="323374"/>
          </a:xfrm>
          <a:prstGeom prst="rect">
            <a:avLst/>
          </a:prstGeom>
          <a:noFill/>
          <a:ln/>
        </p:spPr>
        <p:txBody>
          <a:bodyPr wrap="none" rtlCol="0" anchor="t"/>
          <a:lstStyle/>
          <a:p>
            <a:pPr algn="l" marL="342900" indent="-342900">
              <a:lnSpc>
                <a:spcPts val="2548"/>
              </a:lnSpc>
              <a:buSzPct val="100000"/>
              <a:buChar char="•"/>
            </a:pPr>
            <a:r>
              <a:rPr lang="en-US" sz="1592" dirty="0">
                <a:solidFill>
                  <a:srgbClr val="000000"/>
                </a:solidFill>
                <a:latin typeface="Open Sans" pitchFamily="34" charset="0"/>
                <a:ea typeface="Open Sans" pitchFamily="34" charset="-122"/>
                <a:cs typeface="Open Sans" pitchFamily="34" charset="-120"/>
              </a:rPr>
              <a:t>Assumed collision distance (d): 0.5 m (depth of the net)</a:t>
            </a:r>
            <a:endParaRPr lang="en-US" sz="1592" dirty="0"/>
          </a:p>
        </p:txBody>
      </p:sp>
      <p:sp>
        <p:nvSpPr>
          <p:cNvPr id="12" name="Text 9"/>
          <p:cNvSpPr/>
          <p:nvPr/>
        </p:nvSpPr>
        <p:spPr>
          <a:xfrm>
            <a:off x="1800701" y="5312450"/>
            <a:ext cx="11352490" cy="323374"/>
          </a:xfrm>
          <a:prstGeom prst="rect">
            <a:avLst/>
          </a:prstGeom>
          <a:noFill/>
          <a:ln/>
        </p:spPr>
        <p:txBody>
          <a:bodyPr wrap="none" rtlCol="0" anchor="t"/>
          <a:lstStyle/>
          <a:p>
            <a:pPr algn="l" marL="342900" indent="-342900">
              <a:lnSpc>
                <a:spcPts val="2548"/>
              </a:lnSpc>
              <a:buSzPct val="100000"/>
              <a:buFont typeface="+mj-lt"/>
              <a:buAutoNum type="arabicPeriod" startAt="1"/>
            </a:pPr>
            <a:r>
              <a:rPr lang="en-US" sz="1592" b="1" dirty="0">
                <a:solidFill>
                  <a:srgbClr val="49495A"/>
                </a:solidFill>
                <a:latin typeface="Open Sans" pitchFamily="34" charset="0"/>
                <a:ea typeface="Open Sans" pitchFamily="34" charset="-122"/>
                <a:cs typeface="Open Sans" pitchFamily="34" charset="-120"/>
              </a:rPr>
              <a:t>Calculating Kinetic Energy (KE):</a:t>
            </a:r>
            <a:endParaRPr lang="en-US" sz="1592" dirty="0"/>
          </a:p>
        </p:txBody>
      </p:sp>
      <p:sp>
        <p:nvSpPr>
          <p:cNvPr id="13" name="Text 10"/>
          <p:cNvSpPr/>
          <p:nvPr/>
        </p:nvSpPr>
        <p:spPr>
          <a:xfrm>
            <a:off x="2124194" y="5716667"/>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Kinetic energy (KE) is calculated using the formula: </a:t>
            </a:r>
            <a:pPr algn="l" lvl="1" indent="0" marL="0">
              <a:lnSpc>
                <a:spcPts val="2548"/>
              </a:lnSpc>
              <a:buNone/>
            </a:pPr>
            <a:r>
              <a:rPr lang="en-US" sz="1592" i="1" dirty="0">
                <a:solidFill>
                  <a:srgbClr val="49495A"/>
                </a:solidFill>
                <a:latin typeface="Open Sans" pitchFamily="34" charset="0"/>
                <a:ea typeface="Open Sans" pitchFamily="34" charset="-122"/>
                <a:cs typeface="Open Sans" pitchFamily="34" charset="-120"/>
              </a:rPr>
              <a:t>KE = \frac{1}{2} \times m \times v^2  </a:t>
            </a:r>
            <a:endParaRPr lang="en-US" sz="1592" dirty="0"/>
          </a:p>
        </p:txBody>
      </p:sp>
      <p:sp>
        <p:nvSpPr>
          <p:cNvPr id="14" name="Text 11"/>
          <p:cNvSpPr/>
          <p:nvPr/>
        </p:nvSpPr>
        <p:spPr>
          <a:xfrm>
            <a:off x="2124194" y="6120884"/>
            <a:ext cx="11028998" cy="323374"/>
          </a:xfrm>
          <a:prstGeom prst="rect">
            <a:avLst/>
          </a:prstGeom>
          <a:noFill/>
          <a:ln/>
        </p:spPr>
        <p:txBody>
          <a:bodyPr wrap="none" rtlCol="0" anchor="t"/>
          <a:lstStyle/>
          <a:p>
            <a:pPr algn="l" lvl="1" marL="685800" indent="-342900">
              <a:lnSpc>
                <a:spcPts val="2548"/>
              </a:lnSpc>
              <a:buSzPct val="100000"/>
              <a:buChar char="•"/>
            </a:pPr>
            <a:r>
              <a:rPr lang="en-US" sz="1592" dirty="0">
                <a:solidFill>
                  <a:srgbClr val="49495A"/>
                </a:solidFill>
                <a:latin typeface="Open Sans" pitchFamily="34" charset="0"/>
                <a:ea typeface="Open Sans" pitchFamily="34" charset="-122"/>
                <a:cs typeface="Open Sans" pitchFamily="34" charset="-120"/>
              </a:rPr>
              <a:t>Substituting the given values: </a:t>
            </a:r>
            <a:pPr algn="l" lvl="1" indent="0" marL="0">
              <a:lnSpc>
                <a:spcPts val="2548"/>
              </a:lnSpc>
              <a:buNone/>
            </a:pPr>
            <a:r>
              <a:rPr lang="en-US" sz="1592" i="1" dirty="0">
                <a:solidFill>
                  <a:srgbClr val="49495A"/>
                </a:solidFill>
                <a:latin typeface="Open Sans" pitchFamily="34" charset="0"/>
                <a:ea typeface="Open Sans" pitchFamily="34" charset="-122"/>
                <a:cs typeface="Open Sans" pitchFamily="34" charset="-120"/>
              </a:rPr>
              <a:t>KE = \frac{1}{2} \times 93 \times (5.56)^2 </a:t>
            </a:r>
            <a:endParaRPr lang="en-US" sz="1592" dirty="0"/>
          </a:p>
        </p:txBody>
      </p:sp>
      <p:sp>
        <p:nvSpPr>
          <p:cNvPr id="15" name="Text 12"/>
          <p:cNvSpPr/>
          <p:nvPr/>
        </p:nvSpPr>
        <p:spPr>
          <a:xfrm>
            <a:off x="2124194" y="6525101"/>
            <a:ext cx="11028998" cy="323374"/>
          </a:xfrm>
          <a:prstGeom prst="rect">
            <a:avLst/>
          </a:prstGeom>
          <a:noFill/>
          <a:ln/>
        </p:spPr>
        <p:txBody>
          <a:bodyPr wrap="none" rtlCol="0" anchor="t"/>
          <a:lstStyle/>
          <a:p>
            <a:pPr algn="l" lvl="1" marL="685800" indent="-342900">
              <a:lnSpc>
                <a:spcPts val="2548"/>
              </a:lnSpc>
              <a:buSzPct val="100000"/>
              <a:buChar char="•"/>
            </a:pPr>
            <a:r>
              <a:rPr lang="en-US" sz="1592" i="1" dirty="0">
                <a:solidFill>
                  <a:srgbClr val="49495A"/>
                </a:solidFill>
                <a:latin typeface="Open Sans" pitchFamily="34" charset="0"/>
                <a:ea typeface="Open Sans" pitchFamily="34" charset="-122"/>
                <a:cs typeface="Open Sans" pitchFamily="34" charset="-120"/>
              </a:rPr>
              <a:t>KE \approx 1447.016 , \text{Joules} </a:t>
            </a:r>
            <a:endParaRPr lang="en-US" sz="1592" dirty="0"/>
          </a:p>
        </p:txBody>
      </p:sp>
      <p:sp>
        <p:nvSpPr>
          <p:cNvPr id="16" name="Text 13"/>
          <p:cNvSpPr/>
          <p:nvPr/>
        </p:nvSpPr>
        <p:spPr>
          <a:xfrm>
            <a:off x="1800701" y="6929318"/>
            <a:ext cx="11352490" cy="323374"/>
          </a:xfrm>
          <a:prstGeom prst="rect">
            <a:avLst/>
          </a:prstGeom>
          <a:noFill/>
          <a:ln/>
        </p:spPr>
        <p:txBody>
          <a:bodyPr wrap="none" rtlCol="0" anchor="t"/>
          <a:lstStyle/>
          <a:p>
            <a:pPr algn="l" marL="342900" indent="-342900">
              <a:lnSpc>
                <a:spcPts val="2548"/>
              </a:lnSpc>
              <a:buSzPct val="100000"/>
              <a:buFont typeface="+mj-lt"/>
              <a:buAutoNum type="arabicPeriod" startAt="2"/>
            </a:pPr>
            <a:r>
              <a:rPr lang="en-US" sz="1592" b="1" dirty="0">
                <a:solidFill>
                  <a:srgbClr val="49495A"/>
                </a:solidFill>
                <a:latin typeface="Open Sans" pitchFamily="34" charset="0"/>
                <a:ea typeface="Open Sans" pitchFamily="34" charset="-122"/>
                <a:cs typeface="Open Sans" pitchFamily="34" charset="-120"/>
              </a:rPr>
              <a:t>Calculating Impact Force (Using Impulse):</a:t>
            </a:r>
            <a:endParaRPr lang="en-US" sz="1592" dirty="0"/>
          </a:p>
        </p:txBody>
      </p:sp>
      <p:sp>
        <p:nvSpPr>
          <p:cNvPr id="17" name="Text 14"/>
          <p:cNvSpPr/>
          <p:nvPr/>
        </p:nvSpPr>
        <p:spPr>
          <a:xfrm>
            <a:off x="1477208" y="7480102"/>
            <a:ext cx="11675983" cy="323374"/>
          </a:xfrm>
          <a:prstGeom prst="rect">
            <a:avLst/>
          </a:prstGeom>
          <a:noFill/>
          <a:ln/>
        </p:spPr>
        <p:txBody>
          <a:bodyPr wrap="none" rtlCol="0" anchor="t"/>
          <a:lstStyle/>
          <a:p>
            <a:pPr indent="0" marL="0">
              <a:lnSpc>
                <a:spcPts val="2548"/>
              </a:lnSpc>
              <a:buNone/>
            </a:pPr>
            <a:r>
              <a:rPr lang="en-US" sz="1592" dirty="0">
                <a:solidFill>
                  <a:srgbClr val="49495A"/>
                </a:solidFill>
                <a:latin typeface="Open Sans" pitchFamily="34" charset="0"/>
                <a:ea typeface="Open Sans" pitchFamily="34" charset="-122"/>
                <a:cs typeface="Open Sans" pitchFamily="34" charset="-120"/>
              </a:rPr>
              <a:t>Calculating the change in momentum </a:t>
            </a:r>
            <a:pPr indent="0" marL="0">
              <a:lnSpc>
                <a:spcPts val="2548"/>
              </a:lnSpc>
              <a:buNone/>
            </a:pPr>
            <a:r>
              <a:rPr lang="en-US" sz="1592" i="1" dirty="0">
                <a:solidFill>
                  <a:srgbClr val="49495A"/>
                </a:solidFill>
                <a:latin typeface="Open Sans" pitchFamily="34" charset="0"/>
                <a:ea typeface="Open Sans" pitchFamily="34" charset="-122"/>
                <a:cs typeface="Open Sans" pitchFamily="34" charset="-120"/>
              </a:rPr>
              <a:t>( \Delta p ): \Delta p = m \times v</a:t>
            </a:r>
            <a:endParaRPr lang="en-US" sz="1592"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38</Slides>
  <Notes>38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2024-05-09T10:22:30Z</dcterms:created>
  <dcterms:modified xsi:type="dcterms:W3CDTF">2024-05-09T10:22:30Z</dcterms:modified>
</cp:coreProperties>
</file>